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57" r:id="rId3"/>
    <p:sldId id="269" r:id="rId4"/>
    <p:sldId id="270" r:id="rId5"/>
    <p:sldId id="259" r:id="rId6"/>
    <p:sldId id="260" r:id="rId7"/>
    <p:sldId id="273" r:id="rId8"/>
    <p:sldId id="278" r:id="rId9"/>
    <p:sldId id="261" r:id="rId10"/>
    <p:sldId id="274" r:id="rId11"/>
    <p:sldId id="275" r:id="rId12"/>
    <p:sldId id="262" r:id="rId13"/>
    <p:sldId id="263" r:id="rId14"/>
    <p:sldId id="264" r:id="rId15"/>
    <p:sldId id="265" r:id="rId16"/>
    <p:sldId id="276" r:id="rId17"/>
    <p:sldId id="271" r:id="rId18"/>
    <p:sldId id="267" r:id="rId19"/>
    <p:sldId id="272" r:id="rId20"/>
    <p:sldId id="277" r:id="rId21"/>
    <p:sldId id="266" r:id="rId22"/>
    <p:sldId id="26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 y="-74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1C55C-C0FB-4933-85AE-E1DC48E86F1F}" type="datetimeFigureOut">
              <a:rPr lang="en-US" smtClean="0"/>
              <a:t>5/1/2019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3994A-E71A-49F5-A4FD-1C155AE5AC92}" type="slidenum">
              <a:rPr lang="en-US" smtClean="0"/>
              <a:t>‹#›</a:t>
            </a:fld>
            <a:endParaRPr lang="en-US"/>
          </a:p>
        </p:txBody>
      </p:sp>
    </p:spTree>
    <p:extLst>
      <p:ext uri="{BB962C8B-B14F-4D97-AF65-F5344CB8AC3E}">
        <p14:creationId xmlns:p14="http://schemas.microsoft.com/office/powerpoint/2010/main" val="314688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eaLnBrk="0" fontAlgn="base" hangingPunct="0">
              <a:spcBef>
                <a:spcPct val="30000"/>
              </a:spcBef>
              <a:spcAft>
                <a:spcPct val="0"/>
              </a:spcAft>
              <a:defRPr/>
            </a:pPr>
            <a:r>
              <a:rPr lang="en-US" baseline="0" dirty="0" smtClean="0"/>
              <a:t>So why CYGNSS?  Over the years, hurricane track forecasts have improved significantly our ability to forecast the development of the storm (or intensity) has not.  We know where the storm is going, we just don’t know what it’s going to do when it gets there. Examples: Katrina 10ft storm surge vs 30ft storm surge, Irene Cat4 vs Cat1.  </a:t>
            </a:r>
          </a:p>
        </p:txBody>
      </p:sp>
    </p:spTree>
    <p:extLst>
      <p:ext uri="{BB962C8B-B14F-4D97-AF65-F5344CB8AC3E}">
        <p14:creationId xmlns:p14="http://schemas.microsoft.com/office/powerpoint/2010/main" val="228975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070600" cy="3416300"/>
          </a:xfrm>
        </p:spPr>
      </p:sp>
      <p:sp>
        <p:nvSpPr>
          <p:cNvPr id="3" name="Notes Placeholder 2"/>
          <p:cNvSpPr>
            <a:spLocks noGrp="1"/>
          </p:cNvSpPr>
          <p:nvPr>
            <p:ph type="body" idx="1"/>
          </p:nvPr>
        </p:nvSpPr>
        <p:spPr/>
        <p:txBody>
          <a:bodyPr>
            <a:normAutofit fontScale="70000" lnSpcReduction="20000"/>
          </a:bodyPr>
          <a:lstStyle/>
          <a:p>
            <a:pPr defTabSz="899404" eaLnBrk="0" fontAlgn="base" hangingPunct="0">
              <a:spcBef>
                <a:spcPct val="30000"/>
              </a:spcBef>
              <a:spcAft>
                <a:spcPct val="0"/>
              </a:spcAft>
              <a:defRPr/>
            </a:pPr>
            <a:r>
              <a:rPr lang="en-US" sz="2300" dirty="0">
                <a:latin typeface="Times New Roman" pitchFamily="18" charset="0"/>
              </a:rPr>
              <a:t>How does CYGNSS measure intensity? CYGNSS is a proof of concept mission with 8 S/C </a:t>
            </a:r>
            <a:r>
              <a:rPr lang="en-US" sz="2300" dirty="0" err="1">
                <a:latin typeface="Times New Roman" pitchFamily="18" charset="0"/>
              </a:rPr>
              <a:t>measureing</a:t>
            </a:r>
            <a:r>
              <a:rPr lang="en-US" sz="2300" dirty="0">
                <a:latin typeface="Times New Roman" pitchFamily="18" charset="0"/>
              </a:rPr>
              <a:t> scattered GPS signals.  Reflected signal scatters off the ocean surface -- received by earth facing array.  Allows CYGNSS to be small since we don’t carry the signal generator, we use GPS since it’s already there.  (Click) Ideal reflected signal (perfect ocean surface) -- mirror image of direct.  (click) Glistening zone broadens from perfect surface (like a moon’s reflection on a rough water surface) to broad area given increase in surface wind speed.  Direct GPS signal is used as a reference and is received by the antenna facing away from the earth.  Scattered signal contains detailed information about wave speed.  (click) Image produced from data from an earlier version of our instrument showing scattering cross-section. Wind speed can also be estimated from the shape of the scattering arc (the red and yellow regions).</a:t>
            </a:r>
          </a:p>
          <a:p>
            <a:pPr defTabSz="89940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a:xfrm>
            <a:off x="3884613" y="8685214"/>
            <a:ext cx="2971800" cy="457200"/>
          </a:xfrm>
          <a:prstGeom prst="rect">
            <a:avLst/>
          </a:prstGeom>
        </p:spPr>
        <p:txBody>
          <a:bodyPr/>
          <a:lstStyle/>
          <a:p>
            <a:pPr>
              <a:defRPr/>
            </a:pPr>
            <a:fld id="{C318162E-4E20-4E41-A23C-8C000EA235CA}" type="slidenum">
              <a:rPr lang="en-US" smtClean="0"/>
              <a:pPr>
                <a:defRPr/>
              </a:pPr>
              <a:t>4</a:t>
            </a:fld>
            <a:endParaRPr lang="en-US" dirty="0"/>
          </a:p>
        </p:txBody>
      </p:sp>
    </p:spTree>
    <p:extLst>
      <p:ext uri="{BB962C8B-B14F-4D97-AF65-F5344CB8AC3E}">
        <p14:creationId xmlns:p14="http://schemas.microsoft.com/office/powerpoint/2010/main" val="61601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r>
              <a:rPr lang="en-US" dirty="0" smtClean="0"/>
              <a:t>IAC-17-B4.3.1</a:t>
            </a:r>
            <a:endParaRPr lang="en-US"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r>
              <a:rPr lang="en-US" dirty="0" smtClean="0"/>
              <a:t>CYGNSS Redfern</a:t>
            </a:r>
            <a:endParaRPr lang="en-US" dirty="0"/>
          </a:p>
        </p:txBody>
      </p:sp>
      <p:sp>
        <p:nvSpPr>
          <p:cNvPr id="6" name="Slide Number Placeholder 5"/>
          <p:cNvSpPr>
            <a:spLocks noGrp="1"/>
          </p:cNvSpPr>
          <p:nvPr>
            <p:ph type="sldNum" sz="quarter" idx="12"/>
          </p:nvPr>
        </p:nvSpPr>
        <p:spPr/>
        <p:txBody>
          <a:bodyPr/>
          <a:lstStyle/>
          <a:p>
            <a:fld id="{589D0503-7B51-40D5-A3AD-CB37E38C5544}" type="slidenum">
              <a:rPr lang="en-US" smtClean="0"/>
              <a:t>‹#›</a:t>
            </a:fld>
            <a:endParaRPr lang="en-US" dirty="0"/>
          </a:p>
        </p:txBody>
      </p:sp>
    </p:spTree>
    <p:extLst>
      <p:ext uri="{BB962C8B-B14F-4D97-AF65-F5344CB8AC3E}">
        <p14:creationId xmlns:p14="http://schemas.microsoft.com/office/powerpoint/2010/main" val="632207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IAC-17-B4.3.1</a:t>
            </a:r>
            <a:endParaRPr lang="en-US" dirty="0" smtClean="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0503-7B51-40D5-A3AD-CB37E38C554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0550"/>
            <a:ext cx="742950" cy="742950"/>
          </a:xfrm>
          <a:prstGeom prst="rect">
            <a:avLst/>
          </a:prstGeom>
        </p:spPr>
      </p:pic>
    </p:spTree>
    <p:extLst>
      <p:ext uri="{BB962C8B-B14F-4D97-AF65-F5344CB8AC3E}">
        <p14:creationId xmlns:p14="http://schemas.microsoft.com/office/powerpoint/2010/main" val="29608381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IAC-17-B4.3.1</a:t>
            </a:r>
            <a:endParaRPr lang="en-US" dirty="0" smtClean="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0503-7B51-40D5-A3AD-CB37E38C554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0550"/>
            <a:ext cx="742950" cy="742950"/>
          </a:xfrm>
          <a:prstGeom prst="rect">
            <a:avLst/>
          </a:prstGeom>
        </p:spPr>
      </p:pic>
    </p:spTree>
    <p:extLst>
      <p:ext uri="{BB962C8B-B14F-4D97-AF65-F5344CB8AC3E}">
        <p14:creationId xmlns:p14="http://schemas.microsoft.com/office/powerpoint/2010/main" val="23827575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effectLst>
                  <a:outerShdw blurRad="38100" dist="38100" dir="2700000" algn="tl">
                    <a:srgbClr val="000000">
                      <a:alpha val="43137"/>
                    </a:srgbClr>
                  </a:outerShdw>
                </a:effectLst>
              </a:defRPr>
            </a:lvl1pPr>
            <a:lvl2pPr>
              <a:defRPr b="1">
                <a:effectLst>
                  <a:outerShdw blurRad="38100" dist="38100" dir="2700000" algn="tl">
                    <a:srgbClr val="000000">
                      <a:alpha val="43137"/>
                    </a:srgbClr>
                  </a:outerShdw>
                </a:effectLst>
              </a:defRPr>
            </a:lvl2pPr>
            <a:lvl3pPr>
              <a:defRPr b="1">
                <a:effectLst>
                  <a:outerShdw blurRad="38100" dist="38100" dir="2700000" algn="tl">
                    <a:srgbClr val="000000">
                      <a:alpha val="43137"/>
                    </a:srgbClr>
                  </a:outerShdw>
                </a:effectLst>
              </a:defRPr>
            </a:lvl3pPr>
            <a:lvl4pPr>
              <a:defRPr b="1">
                <a:effectLst>
                  <a:outerShdw blurRad="38100" dist="38100" dir="2700000" algn="tl">
                    <a:srgbClr val="000000">
                      <a:alpha val="43137"/>
                    </a:srgbClr>
                  </a:outerShdw>
                </a:effectLst>
              </a:defRPr>
            </a:lvl4pPr>
            <a:lvl5pPr>
              <a:defRPr b="1">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IAC-17-B4.3.1</a:t>
            </a:r>
            <a:endParaRPr lang="en-US"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dirty="0" smtClean="0"/>
              <a:t>CYGNSS Redfern</a:t>
            </a:r>
          </a:p>
        </p:txBody>
      </p:sp>
      <p:sp>
        <p:nvSpPr>
          <p:cNvPr id="6" name="Slide Number Placeholder 5"/>
          <p:cNvSpPr>
            <a:spLocks noGrp="1"/>
          </p:cNvSpPr>
          <p:nvPr>
            <p:ph type="sldNum" sz="quarter" idx="12"/>
          </p:nvPr>
        </p:nvSpPr>
        <p:spPr/>
        <p:txBody>
          <a:bodyPr/>
          <a:lstStyle/>
          <a:p>
            <a:fld id="{589D0503-7B51-40D5-A3AD-CB37E38C5544}"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31012"/>
            <a:ext cx="1066800" cy="1066800"/>
          </a:xfrm>
          <a:prstGeom prst="rect">
            <a:avLst/>
          </a:prstGeom>
        </p:spPr>
      </p:pic>
    </p:spTree>
    <p:extLst>
      <p:ext uri="{BB962C8B-B14F-4D97-AF65-F5344CB8AC3E}">
        <p14:creationId xmlns:p14="http://schemas.microsoft.com/office/powerpoint/2010/main" val="17913455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IAC-17-B4.3.1</a:t>
            </a:r>
            <a:endParaRPr lang="en-US"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0503-7B51-40D5-A3AD-CB37E38C554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31012"/>
            <a:ext cx="1066800" cy="1066800"/>
          </a:xfrm>
          <a:prstGeom prst="rect">
            <a:avLst/>
          </a:prstGeom>
        </p:spPr>
      </p:pic>
    </p:spTree>
    <p:extLst>
      <p:ext uri="{BB962C8B-B14F-4D97-AF65-F5344CB8AC3E}">
        <p14:creationId xmlns:p14="http://schemas.microsoft.com/office/powerpoint/2010/main" val="25689756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IAC-17-B4.3.1</a:t>
            </a:r>
            <a:endParaRPr lang="en-US" dirty="0" smtClean="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0503-7B51-40D5-A3AD-CB37E38C5544}"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31012"/>
            <a:ext cx="1066800" cy="1066800"/>
          </a:xfrm>
          <a:prstGeom prst="rect">
            <a:avLst/>
          </a:prstGeom>
        </p:spPr>
      </p:pic>
    </p:spTree>
    <p:extLst>
      <p:ext uri="{BB962C8B-B14F-4D97-AF65-F5344CB8AC3E}">
        <p14:creationId xmlns:p14="http://schemas.microsoft.com/office/powerpoint/2010/main" val="3968393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IAC-17-B4.3.1</a:t>
            </a:r>
            <a:endParaRPr lang="en-US" dirty="0">
              <a:effectLst>
                <a:outerShdw blurRad="38100" dist="38100" dir="2700000" algn="tl">
                  <a:srgbClr val="000000">
                    <a:alpha val="43137"/>
                  </a:srgbClr>
                </a:outerShdw>
              </a:effectLst>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D0503-7B51-40D5-A3AD-CB37E38C554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0550"/>
            <a:ext cx="742950" cy="742950"/>
          </a:xfrm>
          <a:prstGeom prst="rect">
            <a:avLst/>
          </a:prstGeom>
        </p:spPr>
      </p:pic>
    </p:spTree>
    <p:extLst>
      <p:ext uri="{BB962C8B-B14F-4D97-AF65-F5344CB8AC3E}">
        <p14:creationId xmlns:p14="http://schemas.microsoft.com/office/powerpoint/2010/main" val="18040089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IAC-17-B4.3.1</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D0503-7B51-40D5-A3AD-CB37E38C554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27432"/>
            <a:ext cx="1066800" cy="1066800"/>
          </a:xfrm>
          <a:prstGeom prst="rect">
            <a:avLst/>
          </a:prstGeom>
        </p:spPr>
      </p:pic>
    </p:spTree>
    <p:extLst>
      <p:ext uri="{BB962C8B-B14F-4D97-AF65-F5344CB8AC3E}">
        <p14:creationId xmlns:p14="http://schemas.microsoft.com/office/powerpoint/2010/main" val="12392102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IAC-17-B4.3.1</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D0503-7B51-40D5-A3AD-CB37E38C554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0550"/>
            <a:ext cx="742950" cy="742950"/>
          </a:xfrm>
          <a:prstGeom prst="rect">
            <a:avLst/>
          </a:prstGeom>
        </p:spPr>
      </p:pic>
    </p:spTree>
    <p:extLst>
      <p:ext uri="{BB962C8B-B14F-4D97-AF65-F5344CB8AC3E}">
        <p14:creationId xmlns:p14="http://schemas.microsoft.com/office/powerpoint/2010/main" val="22957750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IAC-17-B4.3.1</a:t>
            </a:r>
            <a:endParaRPr lang="en-US"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0503-7B51-40D5-A3AD-CB37E38C554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0550"/>
            <a:ext cx="742950" cy="742950"/>
          </a:xfrm>
          <a:prstGeom prst="rect">
            <a:avLst/>
          </a:prstGeom>
        </p:spPr>
      </p:pic>
    </p:spTree>
    <p:extLst>
      <p:ext uri="{BB962C8B-B14F-4D97-AF65-F5344CB8AC3E}">
        <p14:creationId xmlns:p14="http://schemas.microsoft.com/office/powerpoint/2010/main" val="3387505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IAC-17-B4.3.1</a:t>
            </a:r>
            <a:endParaRPr lang="en-US"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0503-7B51-40D5-A3AD-CB37E38C554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0550"/>
            <a:ext cx="742950" cy="742950"/>
          </a:xfrm>
          <a:prstGeom prst="rect">
            <a:avLst/>
          </a:prstGeom>
        </p:spPr>
      </p:pic>
    </p:spTree>
    <p:extLst>
      <p:ext uri="{BB962C8B-B14F-4D97-AF65-F5344CB8AC3E}">
        <p14:creationId xmlns:p14="http://schemas.microsoft.com/office/powerpoint/2010/main" val="2352257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COSPAR Sept 19, 2017</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effectLst>
                  <a:outerShdw blurRad="38100" dist="38100" dir="2700000" algn="tl">
                    <a:srgbClr val="000000">
                      <a:alpha val="43137"/>
                    </a:srgbClr>
                  </a:outerShdw>
                </a:effectLst>
              </a:defRPr>
            </a:lvl1pPr>
          </a:lstStyle>
          <a:p>
            <a:fld id="{589D0503-7B51-40D5-A3AD-CB37E38C5544}" type="slidenum">
              <a:rPr lang="en-US" smtClean="0"/>
              <a:pPr/>
              <a:t>‹#›</a:t>
            </a:fld>
            <a:endParaRPr lang="en-US" dirty="0"/>
          </a:p>
        </p:txBody>
      </p:sp>
    </p:spTree>
    <p:extLst>
      <p:ext uri="{BB962C8B-B14F-4D97-AF65-F5344CB8AC3E}">
        <p14:creationId xmlns:p14="http://schemas.microsoft.com/office/powerpoint/2010/main" val="329881419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ygnss-michigan.org/" TargetMode="External"/><Relationship Id="rId2" Type="http://schemas.openxmlformats.org/officeDocument/2006/relationships/hyperlink" Target="https://podaac.jpl.nasa.gov/CYGNSS" TargetMode="External"/><Relationship Id="rId1" Type="http://schemas.openxmlformats.org/officeDocument/2006/relationships/slideLayout" Target="../slideLayouts/slideLayout2.xml"/><Relationship Id="rId4" Type="http://schemas.openxmlformats.org/officeDocument/2006/relationships/hyperlink" Target="https://www.nasa.gov/cygns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6350"/>
            <a:ext cx="7772400" cy="1102519"/>
          </a:xfrm>
        </p:spPr>
        <p:txBody>
          <a:bodyPr>
            <a:normAutofit fontScale="90000"/>
          </a:bodyPr>
          <a:lstStyle/>
          <a:p>
            <a:r>
              <a:rPr lang="en-US" b="1" dirty="0">
                <a:effectLst>
                  <a:outerShdw blurRad="38100" dist="38100" dir="2700000" algn="tl">
                    <a:srgbClr val="000000">
                      <a:alpha val="43137"/>
                    </a:srgbClr>
                  </a:outerShdw>
                </a:effectLst>
              </a:rPr>
              <a:t>CYGNSS Operations: Managing a Constellation of 8 Micro-satellites in Low Earth Orbit </a:t>
            </a:r>
            <a:r>
              <a:rPr lang="en-US" dirty="0">
                <a:effectLst>
                  <a:outerShdw blurRad="38100" dist="38100" dir="2700000" algn="tl">
                    <a:srgbClr val="000000">
                      <a:alpha val="43137"/>
                    </a:srgbClr>
                  </a:outerShdw>
                </a:effectLst>
              </a:rPr>
              <a:t>	</a:t>
            </a:r>
          </a:p>
        </p:txBody>
      </p:sp>
      <p:sp>
        <p:nvSpPr>
          <p:cNvPr id="3" name="Subtitle 2"/>
          <p:cNvSpPr>
            <a:spLocks noGrp="1"/>
          </p:cNvSpPr>
          <p:nvPr>
            <p:ph type="subTitle" idx="1"/>
          </p:nvPr>
        </p:nvSpPr>
        <p:spPr>
          <a:xfrm>
            <a:off x="1371600" y="3181350"/>
            <a:ext cx="6400800" cy="1314450"/>
          </a:xfrm>
        </p:spPr>
        <p:txBody>
          <a:bodyPr>
            <a:normAutofit fontScale="62500" lnSpcReduction="20000"/>
          </a:bodyPr>
          <a:lstStyle/>
          <a:p>
            <a:r>
              <a:rPr lang="en-US" dirty="0" smtClean="0">
                <a:effectLst>
                  <a:outerShdw blurRad="38100" dist="38100" dir="2700000" algn="tl">
                    <a:srgbClr val="000000">
                      <a:alpha val="43137"/>
                    </a:srgbClr>
                  </a:outerShdw>
                </a:effectLst>
              </a:rPr>
              <a:t>Jillian Redfern</a:t>
            </a: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Southwest Research Institute</a:t>
            </a:r>
          </a:p>
          <a:p>
            <a:r>
              <a:rPr lang="en-US" dirty="0" smtClean="0"/>
              <a:t>Improving Space Operations Workshop</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4658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Mission Planning Calendar</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94" y="1047750"/>
            <a:ext cx="6230168" cy="391118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10</a:t>
            </a:fld>
            <a:endParaRPr lang="en-US" dirty="0"/>
          </a:p>
        </p:txBody>
      </p:sp>
    </p:spTree>
    <p:extLst>
      <p:ext uri="{BB962C8B-B14F-4D97-AF65-F5344CB8AC3E}">
        <p14:creationId xmlns:p14="http://schemas.microsoft.com/office/powerpoint/2010/main" val="143425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Information Flow</a:t>
            </a:r>
            <a:endParaRPr lang="en-US" dirty="0"/>
          </a:p>
        </p:txBody>
      </p:sp>
      <p:pic>
        <p:nvPicPr>
          <p:cNvPr id="3" name="Content Placeholder 12"/>
          <p:cNvPicPr>
            <a:picLocks noChangeAspect="1"/>
          </p:cNvPicPr>
          <p:nvPr/>
        </p:nvPicPr>
        <p:blipFill rotWithShape="1">
          <a:blip r:embed="rId2"/>
          <a:srcRect l="-476" t="1392" r="-912" b="-1392"/>
          <a:stretch/>
        </p:blipFill>
        <p:spPr>
          <a:xfrm>
            <a:off x="515847" y="1200150"/>
            <a:ext cx="7893732" cy="304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11</a:t>
            </a:fld>
            <a:endParaRPr lang="en-US" dirty="0"/>
          </a:p>
        </p:txBody>
      </p:sp>
    </p:spTree>
    <p:extLst>
      <p:ext uri="{BB962C8B-B14F-4D97-AF65-F5344CB8AC3E}">
        <p14:creationId xmlns:p14="http://schemas.microsoft.com/office/powerpoint/2010/main" val="8401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a:t>
            </a:r>
            <a:endParaRPr lang="en-US" dirty="0"/>
          </a:p>
        </p:txBody>
      </p:sp>
      <p:sp>
        <p:nvSpPr>
          <p:cNvPr id="4" name="Slide Number Placeholder 5"/>
          <p:cNvSpPr>
            <a:spLocks noGrp="1"/>
          </p:cNvSpPr>
          <p:nvPr>
            <p:ph type="sldNum" sz="quarter" idx="12"/>
          </p:nvPr>
        </p:nvSpPr>
        <p:spPr/>
        <p:txBody>
          <a:bodyPr/>
          <a:lstStyle/>
          <a:p>
            <a:fld id="{589D0503-7B51-40D5-A3AD-CB37E38C5544}" type="slidenum">
              <a:rPr lang="en-US" smtClean="0"/>
              <a:t>12</a:t>
            </a:fld>
            <a:endParaRPr lang="en-US" dirty="0"/>
          </a:p>
        </p:txBody>
      </p:sp>
      <p:pic>
        <p:nvPicPr>
          <p:cNvPr id="6" name="Content Placeholder 3"/>
          <p:cNvPicPr>
            <a:picLocks/>
          </p:cNvPicPr>
          <p:nvPr/>
        </p:nvPicPr>
        <p:blipFill rotWithShape="1">
          <a:blip r:embed="rId2">
            <a:extLst>
              <a:ext uri="{28A0092B-C50C-407E-A947-70E740481C1C}">
                <a14:useLocalDpi xmlns:a14="http://schemas.microsoft.com/office/drawing/2010/main" val="0"/>
              </a:ext>
            </a:extLst>
          </a:blip>
          <a:srcRect l="-1877" r="-5369" b="118"/>
          <a:stretch/>
        </p:blipFill>
        <p:spPr bwMode="auto">
          <a:xfrm>
            <a:off x="381000" y="895350"/>
            <a:ext cx="8382000" cy="3804356"/>
          </a:xfrm>
          <a:prstGeom prst="rect">
            <a:avLst/>
          </a:prstGeom>
          <a:noFill/>
          <a:ln>
            <a:noFill/>
          </a:ln>
        </p:spPr>
      </p:pic>
    </p:spTree>
    <p:extLst>
      <p:ext uri="{BB962C8B-B14F-4D97-AF65-F5344CB8AC3E}">
        <p14:creationId xmlns:p14="http://schemas.microsoft.com/office/powerpoint/2010/main" val="2890649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Galaxy</a:t>
            </a:r>
          </a:p>
          <a:p>
            <a:pPr lvl="1"/>
            <a:r>
              <a:rPr lang="en-US" b="1" dirty="0" smtClean="0"/>
              <a:t>Hammers Company Command and Telemetry System</a:t>
            </a:r>
          </a:p>
          <a:p>
            <a:pPr lvl="1"/>
            <a:r>
              <a:rPr lang="en-US" b="1" dirty="0" smtClean="0"/>
              <a:t>CCSDS Compliant Satellite Command/Control and Telemetry Processing System</a:t>
            </a:r>
          </a:p>
          <a:p>
            <a:pPr lvl="1"/>
            <a:r>
              <a:rPr lang="en-US" b="1" dirty="0" smtClean="0"/>
              <a:t>Fleet Context utilized by CYGNSS</a:t>
            </a:r>
          </a:p>
          <a:p>
            <a:pPr lvl="2"/>
            <a:r>
              <a:rPr lang="en-US" b="1" dirty="0" smtClean="0"/>
              <a:t>Common Database with differences incorporated</a:t>
            </a:r>
          </a:p>
          <a:p>
            <a:pPr lvl="2"/>
            <a:r>
              <a:rPr lang="en-US" b="1" dirty="0" smtClean="0"/>
              <a:t>Allows for simultaneous, single sourced contacts</a:t>
            </a:r>
            <a:endParaRPr lang="en-US" b="1" dirty="0"/>
          </a:p>
          <a:p>
            <a:pPr lvl="1"/>
            <a:r>
              <a:rPr lang="en-US" b="1" dirty="0" smtClean="0"/>
              <a:t>Telemetry Limit Checking in Real-Time and Post-Pass</a:t>
            </a:r>
          </a:p>
          <a:p>
            <a:r>
              <a:rPr lang="en-US" b="1" dirty="0" smtClean="0"/>
              <a:t>USN (SSC Space US)</a:t>
            </a:r>
          </a:p>
          <a:p>
            <a:pPr lvl="1"/>
            <a:r>
              <a:rPr lang="en-US" b="1" dirty="0" smtClean="0"/>
              <a:t>Five Ground Stations in Hawaii, Australia, and Chile</a:t>
            </a:r>
          </a:p>
          <a:p>
            <a:pPr lvl="2"/>
            <a:r>
              <a:rPr lang="en-US" b="1" dirty="0" smtClean="0"/>
              <a:t>Allows for simultaneous contacts for better downlink coverage</a:t>
            </a:r>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13</a:t>
            </a:fld>
            <a:endParaRPr lang="en-US" dirty="0"/>
          </a:p>
        </p:txBody>
      </p:sp>
    </p:spTree>
    <p:extLst>
      <p:ext uri="{BB962C8B-B14F-4D97-AF65-F5344CB8AC3E}">
        <p14:creationId xmlns:p14="http://schemas.microsoft.com/office/powerpoint/2010/main" val="3288117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Real-Time Data Flow</a:t>
            </a:r>
            <a:endParaRPr lang="en-US" dirty="0"/>
          </a:p>
        </p:txBody>
      </p:sp>
      <p:sp>
        <p:nvSpPr>
          <p:cNvPr id="4" name="Slide Number Placeholder 5"/>
          <p:cNvSpPr>
            <a:spLocks noGrp="1"/>
          </p:cNvSpPr>
          <p:nvPr>
            <p:ph type="sldNum" sz="quarter" idx="12"/>
          </p:nvPr>
        </p:nvSpPr>
        <p:spPr/>
        <p:txBody>
          <a:bodyPr/>
          <a:lstStyle/>
          <a:p>
            <a:fld id="{589D0503-7B51-40D5-A3AD-CB37E38C5544}" type="slidenum">
              <a:rPr lang="en-US" smtClean="0"/>
              <a:t>14</a:t>
            </a:fld>
            <a:endParaRPr lang="en-US" dirty="0"/>
          </a:p>
        </p:txBody>
      </p:sp>
      <p:pic>
        <p:nvPicPr>
          <p:cNvPr id="6" name="Picture 5"/>
          <p:cNvPicPr>
            <a:picLocks noChangeAspect="1"/>
          </p:cNvPicPr>
          <p:nvPr/>
        </p:nvPicPr>
        <p:blipFill>
          <a:blip r:embed="rId2"/>
          <a:stretch>
            <a:fillRect/>
          </a:stretch>
        </p:blipFill>
        <p:spPr>
          <a:xfrm>
            <a:off x="685800" y="1123950"/>
            <a:ext cx="7438768" cy="3200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107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a:t>
            </a:r>
            <a:endParaRPr lang="en-US" dirty="0"/>
          </a:p>
        </p:txBody>
      </p:sp>
      <p:sp>
        <p:nvSpPr>
          <p:cNvPr id="4" name="Slide Number Placeholder 5"/>
          <p:cNvSpPr>
            <a:spLocks noGrp="1"/>
          </p:cNvSpPr>
          <p:nvPr>
            <p:ph type="sldNum" sz="quarter" idx="12"/>
          </p:nvPr>
        </p:nvSpPr>
        <p:spPr/>
        <p:txBody>
          <a:bodyPr/>
          <a:lstStyle/>
          <a:p>
            <a:fld id="{589D0503-7B51-40D5-A3AD-CB37E38C5544}" type="slidenum">
              <a:rPr lang="en-US" smtClean="0"/>
              <a:t>15</a:t>
            </a:fld>
            <a:endParaRPr lang="en-US" dirty="0"/>
          </a:p>
        </p:txBody>
      </p:sp>
      <p:pic>
        <p:nvPicPr>
          <p:cNvPr id="5" name="Content Placeholder 8"/>
          <p:cNvPicPr>
            <a:picLocks noChangeAspect="1"/>
          </p:cNvPicPr>
          <p:nvPr/>
        </p:nvPicPr>
        <p:blipFill rotWithShape="1">
          <a:blip r:embed="rId2"/>
          <a:srcRect l="-759" r="-561"/>
          <a:stretch/>
        </p:blipFill>
        <p:spPr>
          <a:xfrm>
            <a:off x="762000" y="936278"/>
            <a:ext cx="7391400" cy="406543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114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 Procedure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Raw data files arrive from SSC</a:t>
            </a:r>
          </a:p>
          <a:p>
            <a:r>
              <a:rPr lang="en-US" b="1" dirty="0" smtClean="0"/>
              <a:t>Delivered to Data Processing machine (one per satellite)</a:t>
            </a:r>
          </a:p>
          <a:p>
            <a:r>
              <a:rPr lang="en-US" b="1" dirty="0" smtClean="0"/>
              <a:t>Python functions process data to find gaps and remove header data</a:t>
            </a:r>
          </a:p>
          <a:p>
            <a:r>
              <a:rPr lang="en-US" b="1" dirty="0" smtClean="0"/>
              <a:t>CCSDS packet file is created for delivery to the SOC</a:t>
            </a:r>
          </a:p>
          <a:p>
            <a:r>
              <a:rPr lang="en-US" b="1" dirty="0" smtClean="0"/>
              <a:t>Limit Violations Reports Created</a:t>
            </a:r>
          </a:p>
          <a:p>
            <a:r>
              <a:rPr lang="en-US" b="1" dirty="0" smtClean="0"/>
              <a:t>ASCII Export of Crucial Data for Mission Planning and Flight Dynamics created</a:t>
            </a:r>
          </a:p>
          <a:p>
            <a:r>
              <a:rPr lang="en-US" b="1" dirty="0" smtClean="0"/>
              <a:t>All Products Archived</a:t>
            </a:r>
            <a:endParaRPr lang="en-US" b="1" dirty="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16</a:t>
            </a:fld>
            <a:endParaRPr lang="en-US" dirty="0"/>
          </a:p>
        </p:txBody>
      </p:sp>
    </p:spTree>
    <p:extLst>
      <p:ext uri="{BB962C8B-B14F-4D97-AF65-F5344CB8AC3E}">
        <p14:creationId xmlns:p14="http://schemas.microsoft.com/office/powerpoint/2010/main" val="162072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Mercury</a:t>
            </a:r>
          </a:p>
          <a:p>
            <a:pPr lvl="1"/>
            <a:r>
              <a:rPr lang="en-US" b="1" dirty="0" smtClean="0"/>
              <a:t>Delivers, Tracks, and Archives all of the MOC products</a:t>
            </a:r>
          </a:p>
          <a:p>
            <a:pPr lvl="1"/>
            <a:r>
              <a:rPr lang="en-US" b="1" dirty="0" smtClean="0"/>
              <a:t>Start Programs</a:t>
            </a:r>
          </a:p>
          <a:p>
            <a:pPr lvl="1"/>
            <a:r>
              <a:rPr lang="en-US" b="1" dirty="0" smtClean="0"/>
              <a:t>Mission Planning Products, Command Uploads, Data Processing</a:t>
            </a:r>
            <a:r>
              <a:rPr lang="en-US" b="1" dirty="0"/>
              <a:t> Products</a:t>
            </a:r>
            <a:endParaRPr lang="en-US" b="1" dirty="0" smtClean="0"/>
          </a:p>
          <a:p>
            <a:r>
              <a:rPr lang="en-US" b="1" dirty="0" smtClean="0"/>
              <a:t>RTS</a:t>
            </a:r>
          </a:p>
          <a:p>
            <a:pPr lvl="1"/>
            <a:r>
              <a:rPr lang="en-US" b="1" dirty="0" smtClean="0"/>
              <a:t>63 Real Time Sequences Onboard</a:t>
            </a:r>
          </a:p>
          <a:p>
            <a:pPr lvl="1"/>
            <a:r>
              <a:rPr lang="en-US" b="1" dirty="0" smtClean="0"/>
              <a:t>Fully Configurable</a:t>
            </a:r>
          </a:p>
          <a:p>
            <a:pPr lvl="1"/>
            <a:r>
              <a:rPr lang="en-US" b="1" dirty="0" smtClean="0"/>
              <a:t>Allows for single command execution to execute multiple timed commands</a:t>
            </a:r>
          </a:p>
          <a:p>
            <a:pPr lvl="1"/>
            <a:r>
              <a:rPr lang="en-US" b="1" dirty="0" smtClean="0"/>
              <a:t>Fault Detection and Correction </a:t>
            </a:r>
          </a:p>
          <a:p>
            <a:pPr lvl="1"/>
            <a:r>
              <a:rPr lang="en-US" b="1" dirty="0" smtClean="0"/>
              <a:t>Automatic Playback of Data during Contacts</a:t>
            </a:r>
          </a:p>
          <a:p>
            <a:r>
              <a:rPr lang="en-US" b="1" dirty="0" smtClean="0"/>
              <a:t>Schedule Executor</a:t>
            </a:r>
          </a:p>
          <a:p>
            <a:pPr lvl="1"/>
            <a:r>
              <a:rPr lang="en-US" b="1" dirty="0" smtClean="0"/>
              <a:t>Executes Commands or STOL Procedures at a given </a:t>
            </a:r>
            <a:r>
              <a:rPr lang="en-US" b="1" dirty="0" smtClean="0"/>
              <a:t>time</a:t>
            </a:r>
          </a:p>
          <a:p>
            <a:r>
              <a:rPr lang="en-US" dirty="0" smtClean="0"/>
              <a:t>Python Data Processing</a:t>
            </a:r>
          </a:p>
          <a:p>
            <a:pPr lvl="1"/>
            <a:r>
              <a:rPr lang="en-US" b="1" dirty="0" smtClean="0"/>
              <a:t>Finds gaps and automatically replays any missing block of data more than 0.5%</a:t>
            </a:r>
            <a:endParaRPr lang="en-US" b="1" dirty="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17</a:t>
            </a:fld>
            <a:endParaRPr lang="en-US" dirty="0"/>
          </a:p>
        </p:txBody>
      </p:sp>
    </p:spTree>
    <p:extLst>
      <p:ext uri="{BB962C8B-B14F-4D97-AF65-F5344CB8AC3E}">
        <p14:creationId xmlns:p14="http://schemas.microsoft.com/office/powerpoint/2010/main" val="131179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Data (Level 1, 2, 3): </a:t>
            </a:r>
            <a:r>
              <a:rPr lang="en-US" u="sng" dirty="0" smtClean="0">
                <a:hlinkClick r:id="rId2"/>
              </a:rPr>
              <a:t>https</a:t>
            </a:r>
            <a:r>
              <a:rPr lang="en-US" u="sng" dirty="0">
                <a:hlinkClick r:id="rId2"/>
              </a:rPr>
              <a:t>://</a:t>
            </a:r>
            <a:r>
              <a:rPr lang="en-US" u="sng" dirty="0" smtClean="0">
                <a:hlinkClick r:id="rId2"/>
              </a:rPr>
              <a:t>podaac.jpl.nasa.gov/CYGNSS</a:t>
            </a:r>
            <a:endParaRPr lang="en-US" dirty="0" smtClean="0"/>
          </a:p>
          <a:p>
            <a:r>
              <a:rPr lang="en-US" dirty="0" smtClean="0"/>
              <a:t>PI Institution: </a:t>
            </a:r>
            <a:r>
              <a:rPr lang="en-US" dirty="0">
                <a:hlinkClick r:id="rId3"/>
              </a:rPr>
              <a:t>http://</a:t>
            </a:r>
            <a:r>
              <a:rPr lang="en-US" dirty="0" smtClean="0">
                <a:hlinkClick r:id="rId3"/>
              </a:rPr>
              <a:t>cygnss-michigan.org</a:t>
            </a:r>
            <a:endParaRPr lang="en-US" dirty="0" smtClean="0"/>
          </a:p>
          <a:p>
            <a:r>
              <a:rPr lang="en-US" dirty="0" smtClean="0"/>
              <a:t>NASA website: </a:t>
            </a:r>
            <a:r>
              <a:rPr lang="en-US" dirty="0" smtClean="0">
                <a:hlinkClick r:id="rId4"/>
              </a:rPr>
              <a:t>https</a:t>
            </a:r>
            <a:r>
              <a:rPr lang="en-US" dirty="0">
                <a:hlinkClick r:id="rId4"/>
              </a:rPr>
              <a:t>://</a:t>
            </a:r>
            <a:r>
              <a:rPr lang="en-US" dirty="0" smtClean="0">
                <a:hlinkClick r:id="rId4"/>
              </a:rPr>
              <a:t>www.nasa.gov/cygnss</a:t>
            </a:r>
            <a:endParaRPr lang="en-US" dirty="0" smtClean="0"/>
          </a:p>
          <a:p>
            <a:endParaRPr lang="en-US" dirty="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18</a:t>
            </a:fld>
            <a:endParaRPr lang="en-US" dirty="0"/>
          </a:p>
        </p:txBody>
      </p:sp>
    </p:spTree>
    <p:extLst>
      <p:ext uri="{BB962C8B-B14F-4D97-AF65-F5344CB8AC3E}">
        <p14:creationId xmlns:p14="http://schemas.microsoft.com/office/powerpoint/2010/main" val="920045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CYGNSS Data From Flight</a:t>
            </a:r>
            <a:endParaRPr lang="en-US" dirty="0"/>
          </a:p>
        </p:txBody>
      </p:sp>
      <p:sp>
        <p:nvSpPr>
          <p:cNvPr id="5"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26" y="1004075"/>
            <a:ext cx="4101657" cy="26847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305" y="1962150"/>
            <a:ext cx="4101657" cy="2684721"/>
          </a:xfrm>
          <a:prstGeom prst="rect">
            <a:avLst/>
          </a:prstGeom>
        </p:spPr>
      </p:pic>
      <p:sp>
        <p:nvSpPr>
          <p:cNvPr id="8" name="TextBox 7"/>
          <p:cNvSpPr txBox="1"/>
          <p:nvPr/>
        </p:nvSpPr>
        <p:spPr>
          <a:xfrm>
            <a:off x="4441447" y="4656599"/>
            <a:ext cx="3468001" cy="369332"/>
          </a:xfrm>
          <a:prstGeom prst="rect">
            <a:avLst/>
          </a:prstGeom>
          <a:noFill/>
        </p:spPr>
        <p:txBody>
          <a:bodyPr wrap="none" rtlCol="0">
            <a:spAutoFit/>
          </a:bodyPr>
          <a:lstStyle/>
          <a:p>
            <a:r>
              <a:rPr lang="en-US" i="1" dirty="0" smtClean="0">
                <a:latin typeface="Calibri" panose="020F0502020204030204" pitchFamily="34" charset="0"/>
              </a:rPr>
              <a:t>(v1.1 calibration is still preliminary)</a:t>
            </a:r>
            <a:endParaRPr lang="en-US" i="1" dirty="0">
              <a:latin typeface="Calibri" panose="020F0502020204030204" pitchFamily="34" charset="0"/>
            </a:endParaRPr>
          </a:p>
        </p:txBody>
      </p:sp>
    </p:spTree>
    <p:extLst>
      <p:ext uri="{BB962C8B-B14F-4D97-AF65-F5344CB8AC3E}">
        <p14:creationId xmlns:p14="http://schemas.microsoft.com/office/powerpoint/2010/main" val="44775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Outline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b="1" dirty="0" smtClean="0">
                <a:effectLst>
                  <a:outerShdw blurRad="38100" dist="38100" dir="2700000" algn="tl">
                    <a:srgbClr val="000000">
                      <a:alpha val="43137"/>
                    </a:srgbClr>
                  </a:outerShdw>
                </a:effectLst>
              </a:rPr>
              <a:t>CYGNSS Mission</a:t>
            </a:r>
          </a:p>
          <a:p>
            <a:r>
              <a:rPr lang="en-US" b="1" dirty="0" smtClean="0">
                <a:effectLst>
                  <a:outerShdw blurRad="38100" dist="38100" dir="2700000" algn="tl">
                    <a:srgbClr val="000000">
                      <a:alpha val="43137"/>
                    </a:srgbClr>
                  </a:outerShdw>
                </a:effectLst>
              </a:rPr>
              <a:t>CYGNSS Operations</a:t>
            </a:r>
          </a:p>
          <a:p>
            <a:pPr lvl="1"/>
            <a:r>
              <a:rPr lang="en-US" b="1" dirty="0" smtClean="0">
                <a:effectLst>
                  <a:outerShdw blurRad="38100" dist="38100" dir="2700000" algn="tl">
                    <a:srgbClr val="000000">
                      <a:alpha val="43137"/>
                    </a:srgbClr>
                  </a:outerShdw>
                </a:effectLst>
              </a:rPr>
              <a:t>Launch and Early Orbit</a:t>
            </a:r>
          </a:p>
          <a:p>
            <a:pPr lvl="1"/>
            <a:r>
              <a:rPr lang="en-US" b="1" dirty="0" smtClean="0">
                <a:effectLst>
                  <a:outerShdw blurRad="38100" dist="38100" dir="2700000" algn="tl">
                    <a:srgbClr val="000000">
                      <a:alpha val="43137"/>
                    </a:srgbClr>
                  </a:outerShdw>
                </a:effectLst>
              </a:rPr>
              <a:t>Mission Planning</a:t>
            </a:r>
          </a:p>
          <a:p>
            <a:pPr lvl="1"/>
            <a:r>
              <a:rPr lang="en-US" b="1" dirty="0" smtClean="0">
                <a:effectLst>
                  <a:outerShdw blurRad="38100" dist="38100" dir="2700000" algn="tl">
                    <a:srgbClr val="000000">
                      <a:alpha val="43137"/>
                    </a:srgbClr>
                  </a:outerShdw>
                </a:effectLst>
              </a:rPr>
              <a:t>Command and Control</a:t>
            </a:r>
          </a:p>
          <a:p>
            <a:pPr lvl="1"/>
            <a:r>
              <a:rPr lang="en-US" b="1" dirty="0" smtClean="0">
                <a:effectLst>
                  <a:outerShdw blurRad="38100" dist="38100" dir="2700000" algn="tl">
                    <a:srgbClr val="000000">
                      <a:alpha val="43137"/>
                    </a:srgbClr>
                  </a:outerShdw>
                </a:effectLst>
              </a:rPr>
              <a:t>Data Processing</a:t>
            </a:r>
          </a:p>
          <a:p>
            <a:pPr lvl="1"/>
            <a:r>
              <a:rPr lang="en-US" dirty="0" smtClean="0"/>
              <a:t>Automation</a:t>
            </a:r>
            <a:endParaRPr lang="en-US" b="1" dirty="0">
              <a:effectLst>
                <a:outerShdw blurRad="38100" dist="38100" dir="2700000" algn="tl">
                  <a:srgbClr val="000000">
                    <a:alpha val="43137"/>
                  </a:srgbClr>
                </a:outerShdw>
              </a:effectLst>
            </a:endParaRPr>
          </a:p>
        </p:txBody>
      </p:sp>
      <p:sp>
        <p:nvSpPr>
          <p:cNvPr id="5"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2</a:t>
            </a:fld>
            <a:endParaRPr lang="en-US" dirty="0"/>
          </a:p>
        </p:txBody>
      </p:sp>
    </p:spTree>
    <p:extLst>
      <p:ext uri="{BB962C8B-B14F-4D97-AF65-F5344CB8AC3E}">
        <p14:creationId xmlns:p14="http://schemas.microsoft.com/office/powerpoint/2010/main" val="3127772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Moisture Applications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28750"/>
            <a:ext cx="5524108" cy="304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285875"/>
            <a:ext cx="2944431" cy="3333750"/>
          </a:xfrm>
          <a:prstGeom prst="rect">
            <a:avLst/>
          </a:prstGeom>
        </p:spPr>
      </p:pic>
    </p:spTree>
    <p:extLst>
      <p:ext uri="{BB962C8B-B14F-4D97-AF65-F5344CB8AC3E}">
        <p14:creationId xmlns:p14="http://schemas.microsoft.com/office/powerpoint/2010/main" val="15462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b="1" dirty="0" smtClean="0"/>
              <a:t>All 8 satellites are operating nominally</a:t>
            </a:r>
          </a:p>
          <a:p>
            <a:r>
              <a:rPr lang="en-US" b="1" dirty="0" smtClean="0"/>
              <a:t>Atlantic Hurricane Season </a:t>
            </a:r>
            <a:r>
              <a:rPr lang="en-US" b="1" dirty="0" smtClean="0"/>
              <a:t>keeps </a:t>
            </a:r>
            <a:r>
              <a:rPr lang="en-US" b="1" dirty="0" smtClean="0"/>
              <a:t>MOC and SOC </a:t>
            </a:r>
            <a:r>
              <a:rPr lang="en-US" b="1" dirty="0" smtClean="0"/>
              <a:t>busy from August – November</a:t>
            </a:r>
          </a:p>
          <a:p>
            <a:r>
              <a:rPr lang="en-US" dirty="0" smtClean="0"/>
              <a:t>Flooding/Tides/Thaw-Cycle keeps the MOC and SOC </a:t>
            </a:r>
            <a:r>
              <a:rPr lang="en-US" dirty="0" err="1" smtClean="0"/>
              <a:t>budy</a:t>
            </a:r>
            <a:r>
              <a:rPr lang="en-US" dirty="0" smtClean="0"/>
              <a:t> the rest of the time</a:t>
            </a:r>
            <a:endParaRPr lang="en-US" b="1" dirty="0" smtClean="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21</a:t>
            </a:fld>
            <a:endParaRPr lang="en-US" dirty="0"/>
          </a:p>
        </p:txBody>
      </p:sp>
    </p:spTree>
    <p:extLst>
      <p:ext uri="{BB962C8B-B14F-4D97-AF65-F5344CB8AC3E}">
        <p14:creationId xmlns:p14="http://schemas.microsoft.com/office/powerpoint/2010/main" val="325862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Any Questions?</a:t>
            </a:r>
            <a:endParaRPr lang="en-US" dirty="0"/>
          </a:p>
        </p:txBody>
      </p:sp>
      <p:sp>
        <p:nvSpPr>
          <p:cNvPr id="4" name="Slide Number Placeholder 5"/>
          <p:cNvSpPr>
            <a:spLocks noGrp="1"/>
          </p:cNvSpPr>
          <p:nvPr>
            <p:ph type="sldNum" sz="quarter" idx="12"/>
          </p:nvPr>
        </p:nvSpPr>
        <p:spPr/>
        <p:txBody>
          <a:bodyPr/>
          <a:lstStyle/>
          <a:p>
            <a:fld id="{589D0503-7B51-40D5-A3AD-CB37E38C5544}" type="slidenum">
              <a:rPr lang="en-US" smtClean="0"/>
              <a:t>22</a:t>
            </a:fld>
            <a:endParaRPr lang="en-US" dirty="0"/>
          </a:p>
        </p:txBody>
      </p:sp>
    </p:spTree>
    <p:extLst>
      <p:ext uri="{BB962C8B-B14F-4D97-AF65-F5344CB8AC3E}">
        <p14:creationId xmlns:p14="http://schemas.microsoft.com/office/powerpoint/2010/main" val="2465559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1" y="70437"/>
            <a:ext cx="8229600" cy="857250"/>
          </a:xfrm>
        </p:spPr>
        <p:txBody>
          <a:bodyPr/>
          <a:lstStyle/>
          <a:p>
            <a:r>
              <a:rPr lang="en-US" dirty="0"/>
              <a:t>CYGNSS Science </a:t>
            </a:r>
            <a:r>
              <a:rPr lang="en-US" dirty="0" smtClean="0"/>
              <a:t>Advancements</a:t>
            </a:r>
            <a:endParaRPr lang="en-US" dirty="0"/>
          </a:p>
        </p:txBody>
      </p:sp>
      <p:sp>
        <p:nvSpPr>
          <p:cNvPr id="3" name="Content Placeholder 5"/>
          <p:cNvSpPr txBox="1">
            <a:spLocks/>
          </p:cNvSpPr>
          <p:nvPr/>
        </p:nvSpPr>
        <p:spPr>
          <a:xfrm>
            <a:off x="220666" y="840161"/>
            <a:ext cx="4141543" cy="4074739"/>
          </a:xfrm>
          <a:prstGeom prst="rect">
            <a:avLst/>
          </a:prstGeom>
        </p:spPr>
        <p:txBody>
          <a:bodyPr lIns="57150" tIns="28575" rIns="57150" bIns="28575">
            <a:normAutofit fontScale="92500"/>
          </a:bodyPr>
          <a:lstStyle>
            <a:lvl1pPr marL="473179" indent="-393807" algn="l" defTabSz="1257738" rtl="0" eaLnBrk="0" fontAlgn="base" hangingPunct="0">
              <a:spcBef>
                <a:spcPct val="35000"/>
              </a:spcBef>
              <a:spcAft>
                <a:spcPct val="35000"/>
              </a:spcAft>
              <a:buClr>
                <a:schemeClr val="tx1"/>
              </a:buClr>
              <a:buSzPct val="100000"/>
              <a:buFont typeface="Wingdings 2" panose="05020102010507070707" pitchFamily="18" charset="2"/>
              <a:buChar char="®"/>
              <a:defRPr sz="3300" b="1">
                <a:solidFill>
                  <a:schemeClr val="tx1"/>
                </a:solidFill>
                <a:effectLst>
                  <a:outerShdw blurRad="38100" dist="38100" dir="2700000" algn="tl">
                    <a:srgbClr val="000000"/>
                  </a:outerShdw>
                </a:effectLst>
                <a:latin typeface="+mn-lt"/>
                <a:ea typeface="+mn-ea"/>
                <a:cs typeface="+mn-cs"/>
              </a:defRPr>
            </a:lvl1pPr>
            <a:lvl2pPr marL="1016571" indent="-308330" algn="l" defTabSz="1257738" rtl="0" eaLnBrk="0" fontAlgn="base" hangingPunct="0">
              <a:lnSpc>
                <a:spcPts val="2885"/>
              </a:lnSpc>
              <a:spcBef>
                <a:spcPct val="0"/>
              </a:spcBef>
              <a:spcAft>
                <a:spcPct val="40000"/>
              </a:spcAft>
              <a:buClr>
                <a:schemeClr val="tx1"/>
              </a:buClr>
              <a:buSzPct val="90000"/>
              <a:buChar char="–"/>
              <a:defRPr sz="3100" b="1" baseline="0">
                <a:solidFill>
                  <a:schemeClr val="tx1"/>
                </a:solidFill>
                <a:effectLst>
                  <a:outerShdw blurRad="38100" dist="38100" dir="2700000" algn="tl">
                    <a:srgbClr val="000000"/>
                  </a:outerShdw>
                </a:effectLst>
                <a:latin typeface="+mn-lt"/>
              </a:defRPr>
            </a:lvl2pPr>
            <a:lvl3pPr marL="1492802" indent="-235064" algn="l" defTabSz="1257738" rtl="0" eaLnBrk="0" fontAlgn="base" hangingPunct="0">
              <a:lnSpc>
                <a:spcPct val="110000"/>
              </a:lnSpc>
              <a:spcBef>
                <a:spcPct val="5000"/>
              </a:spcBef>
              <a:spcAft>
                <a:spcPct val="5000"/>
              </a:spcAft>
              <a:buClr>
                <a:schemeClr val="tx1"/>
              </a:buClr>
              <a:buSzPct val="100000"/>
              <a:buChar char="•"/>
              <a:defRPr sz="2300" b="1">
                <a:solidFill>
                  <a:schemeClr val="tx1"/>
                </a:solidFill>
                <a:effectLst>
                  <a:outerShdw blurRad="38100" dist="38100" dir="2700000" algn="tl">
                    <a:srgbClr val="000000"/>
                  </a:outerShdw>
                </a:effectLst>
                <a:latin typeface="+mn-lt"/>
              </a:defRPr>
            </a:lvl3pPr>
            <a:lvl4pPr marL="1962927" indent="-235064" algn="l" defTabSz="1257738" rtl="0" eaLnBrk="0" fontAlgn="base" hangingPunct="0">
              <a:spcBef>
                <a:spcPct val="5000"/>
              </a:spcBef>
              <a:spcAft>
                <a:spcPct val="5000"/>
              </a:spcAft>
              <a:buClr>
                <a:schemeClr val="tx1"/>
              </a:buClr>
              <a:buSzPct val="80000"/>
              <a:buFont typeface="Wingdings" pitchFamily="2" charset="2"/>
              <a:buChar char="l"/>
              <a:defRPr sz="2300" b="1">
                <a:solidFill>
                  <a:schemeClr val="tx1"/>
                </a:solidFill>
                <a:effectLst>
                  <a:outerShdw blurRad="38100" dist="38100" dir="2700000" algn="tl">
                    <a:srgbClr val="000000"/>
                  </a:outerShdw>
                </a:effectLst>
                <a:latin typeface="+mn-lt"/>
              </a:defRPr>
            </a:lvl4pPr>
            <a:lvl5pPr marL="2826858" indent="-314435" algn="l" defTabSz="1257738" rtl="0" eaLnBrk="0" fontAlgn="base" hangingPunct="0">
              <a:spcBef>
                <a:spcPct val="50000"/>
              </a:spcBef>
              <a:spcAft>
                <a:spcPct val="50000"/>
              </a:spcAft>
              <a:buClr>
                <a:schemeClr val="tx1"/>
              </a:buClr>
              <a:buSzPct val="100000"/>
              <a:buFont typeface="Wingdings" pitchFamily="2" charset="2"/>
              <a:buChar char="l"/>
              <a:defRPr sz="1900" b="1">
                <a:solidFill>
                  <a:schemeClr val="tx1"/>
                </a:solidFill>
                <a:effectLst>
                  <a:outerShdw blurRad="38100" dist="38100" dir="2700000" algn="tl">
                    <a:srgbClr val="000000"/>
                  </a:outerShdw>
                </a:effectLst>
                <a:latin typeface="+mn-lt"/>
              </a:defRPr>
            </a:lvl5pPr>
            <a:lvl6pPr marL="3706054" indent="-314435" algn="l" defTabSz="1257738" rtl="0" eaLnBrk="0" fontAlgn="base" hangingPunct="0">
              <a:spcBef>
                <a:spcPct val="50000"/>
              </a:spcBef>
              <a:spcAft>
                <a:spcPct val="50000"/>
              </a:spcAft>
              <a:buClr>
                <a:schemeClr val="tx1"/>
              </a:buClr>
              <a:buSzPct val="100000"/>
              <a:buFont typeface="Wingdings" pitchFamily="2" charset="2"/>
              <a:buChar char="l"/>
              <a:defRPr sz="1900" b="1">
                <a:solidFill>
                  <a:schemeClr val="tx1"/>
                </a:solidFill>
                <a:effectLst>
                  <a:outerShdw blurRad="38100" dist="38100" dir="2700000" algn="tl">
                    <a:srgbClr val="000000"/>
                  </a:outerShdw>
                </a:effectLst>
                <a:latin typeface="+mn-lt"/>
              </a:defRPr>
            </a:lvl6pPr>
            <a:lvl7pPr marL="4585249" indent="-314435" algn="l" defTabSz="1257738" rtl="0" eaLnBrk="0" fontAlgn="base" hangingPunct="0">
              <a:spcBef>
                <a:spcPct val="50000"/>
              </a:spcBef>
              <a:spcAft>
                <a:spcPct val="50000"/>
              </a:spcAft>
              <a:buClr>
                <a:schemeClr val="tx1"/>
              </a:buClr>
              <a:buSzPct val="100000"/>
              <a:buFont typeface="Wingdings" pitchFamily="2" charset="2"/>
              <a:buChar char="l"/>
              <a:defRPr sz="1900" b="1">
                <a:solidFill>
                  <a:schemeClr val="tx1"/>
                </a:solidFill>
                <a:effectLst>
                  <a:outerShdw blurRad="38100" dist="38100" dir="2700000" algn="tl">
                    <a:srgbClr val="000000"/>
                  </a:outerShdw>
                </a:effectLst>
                <a:latin typeface="+mn-lt"/>
              </a:defRPr>
            </a:lvl7pPr>
            <a:lvl8pPr marL="5464445" indent="-314435" algn="l" defTabSz="1257738" rtl="0" eaLnBrk="0" fontAlgn="base" hangingPunct="0">
              <a:spcBef>
                <a:spcPct val="50000"/>
              </a:spcBef>
              <a:spcAft>
                <a:spcPct val="50000"/>
              </a:spcAft>
              <a:buClr>
                <a:schemeClr val="tx1"/>
              </a:buClr>
              <a:buSzPct val="100000"/>
              <a:buFont typeface="Wingdings" pitchFamily="2" charset="2"/>
              <a:buChar char="l"/>
              <a:defRPr sz="1900" b="1">
                <a:solidFill>
                  <a:schemeClr val="tx1"/>
                </a:solidFill>
                <a:effectLst>
                  <a:outerShdw blurRad="38100" dist="38100" dir="2700000" algn="tl">
                    <a:srgbClr val="000000"/>
                  </a:outerShdw>
                </a:effectLst>
                <a:latin typeface="+mn-lt"/>
              </a:defRPr>
            </a:lvl8pPr>
            <a:lvl9pPr marL="6343640" indent="-314435" algn="l" defTabSz="1257738" rtl="0" eaLnBrk="0" fontAlgn="base" hangingPunct="0">
              <a:spcBef>
                <a:spcPct val="50000"/>
              </a:spcBef>
              <a:spcAft>
                <a:spcPct val="50000"/>
              </a:spcAft>
              <a:buClr>
                <a:schemeClr val="tx1"/>
              </a:buClr>
              <a:buSzPct val="100000"/>
              <a:buFont typeface="Wingdings" pitchFamily="2" charset="2"/>
              <a:buChar char="l"/>
              <a:defRPr sz="1900" b="1">
                <a:solidFill>
                  <a:schemeClr val="tx1"/>
                </a:solidFill>
                <a:effectLst>
                  <a:outerShdw blurRad="38100" dist="38100" dir="2700000" algn="tl">
                    <a:srgbClr val="000000"/>
                  </a:outerShdw>
                </a:effectLst>
                <a:latin typeface="+mn-lt"/>
              </a:defRPr>
            </a:lvl9pPr>
          </a:lstStyle>
          <a:p>
            <a:r>
              <a:rPr lang="en-US" sz="1800" kern="0" dirty="0"/>
              <a:t>Prior to CYGNSS:</a:t>
            </a:r>
          </a:p>
          <a:p>
            <a:pPr lvl="1"/>
            <a:r>
              <a:rPr lang="en-US" sz="1600" kern="0" dirty="0"/>
              <a:t>Track forecasts vs. intensity forecasts</a:t>
            </a:r>
          </a:p>
          <a:p>
            <a:pPr lvl="1"/>
            <a:r>
              <a:rPr lang="en-US" sz="1600" kern="0" dirty="0"/>
              <a:t>Current intensity measurements made “Hurricane Hunter” aircraft</a:t>
            </a:r>
          </a:p>
          <a:p>
            <a:pPr lvl="1"/>
            <a:r>
              <a:rPr lang="en-US" sz="1600" kern="0" dirty="0"/>
              <a:t>Current spacecraft measurements attenuated by rain </a:t>
            </a:r>
          </a:p>
          <a:p>
            <a:r>
              <a:rPr lang="en-US" sz="1800" kern="0" dirty="0"/>
              <a:t>Eight satellites provide near gap-free coverage in 24 hours</a:t>
            </a:r>
          </a:p>
          <a:p>
            <a:pPr lvl="1"/>
            <a:r>
              <a:rPr lang="en-US" sz="1600" kern="0" dirty="0"/>
              <a:t>&lt;30 kg each</a:t>
            </a:r>
          </a:p>
          <a:p>
            <a:r>
              <a:rPr lang="en-US" sz="1800" kern="0" dirty="0"/>
              <a:t>Storm revisit time is less than 6 hours</a:t>
            </a:r>
          </a:p>
        </p:txBody>
      </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6156" b="41147"/>
          <a:stretch/>
        </p:blipFill>
        <p:spPr bwMode="auto">
          <a:xfrm>
            <a:off x="7070464" y="742950"/>
            <a:ext cx="1754368" cy="1782791"/>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2" name="TextBox 8"/>
          <p:cNvSpPr txBox="1">
            <a:spLocks noChangeArrowheads="1"/>
          </p:cNvSpPr>
          <p:nvPr/>
        </p:nvSpPr>
        <p:spPr bwMode="auto">
          <a:xfrm>
            <a:off x="5370905" y="1002962"/>
            <a:ext cx="1636532" cy="63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4" tIns="40817" rIns="81634" bIns="40817">
            <a:spAutoFit/>
          </a:bodyPr>
          <a:lstStyle>
            <a:defPPr>
              <a:defRPr lang="en-US"/>
            </a:defPPr>
            <a:lvl1pPr algn="l" rtl="0" fontAlgn="base">
              <a:spcBef>
                <a:spcPct val="0"/>
              </a:spcBef>
              <a:spcAft>
                <a:spcPct val="0"/>
              </a:spcAft>
              <a:defRPr sz="2500" b="1" kern="1200">
                <a:solidFill>
                  <a:schemeClr val="tx1"/>
                </a:solidFill>
                <a:latin typeface="Arial" charset="0"/>
                <a:ea typeface="+mn-ea"/>
                <a:cs typeface="+mn-cs"/>
              </a:defRPr>
            </a:lvl1pPr>
            <a:lvl2pPr marL="879196" algn="l" rtl="0" fontAlgn="base">
              <a:spcBef>
                <a:spcPct val="0"/>
              </a:spcBef>
              <a:spcAft>
                <a:spcPct val="0"/>
              </a:spcAft>
              <a:defRPr sz="2500" b="1" kern="1200">
                <a:solidFill>
                  <a:schemeClr val="tx1"/>
                </a:solidFill>
                <a:latin typeface="Arial" charset="0"/>
                <a:ea typeface="+mn-ea"/>
                <a:cs typeface="+mn-cs"/>
              </a:defRPr>
            </a:lvl2pPr>
            <a:lvl3pPr marL="1758391" algn="l" rtl="0" fontAlgn="base">
              <a:spcBef>
                <a:spcPct val="0"/>
              </a:spcBef>
              <a:spcAft>
                <a:spcPct val="0"/>
              </a:spcAft>
              <a:defRPr sz="2500" b="1" kern="1200">
                <a:solidFill>
                  <a:schemeClr val="tx1"/>
                </a:solidFill>
                <a:latin typeface="Arial" charset="0"/>
                <a:ea typeface="+mn-ea"/>
                <a:cs typeface="+mn-cs"/>
              </a:defRPr>
            </a:lvl3pPr>
            <a:lvl4pPr marL="2637587" algn="l" rtl="0" fontAlgn="base">
              <a:spcBef>
                <a:spcPct val="0"/>
              </a:spcBef>
              <a:spcAft>
                <a:spcPct val="0"/>
              </a:spcAft>
              <a:defRPr sz="2500" b="1" kern="1200">
                <a:solidFill>
                  <a:schemeClr val="tx1"/>
                </a:solidFill>
                <a:latin typeface="Arial" charset="0"/>
                <a:ea typeface="+mn-ea"/>
                <a:cs typeface="+mn-cs"/>
              </a:defRPr>
            </a:lvl4pPr>
            <a:lvl5pPr marL="3516782" algn="l" rtl="0" fontAlgn="base">
              <a:spcBef>
                <a:spcPct val="0"/>
              </a:spcBef>
              <a:spcAft>
                <a:spcPct val="0"/>
              </a:spcAft>
              <a:defRPr sz="2500" b="1" kern="1200">
                <a:solidFill>
                  <a:schemeClr val="tx1"/>
                </a:solidFill>
                <a:latin typeface="Arial" charset="0"/>
                <a:ea typeface="+mn-ea"/>
                <a:cs typeface="+mn-cs"/>
              </a:defRPr>
            </a:lvl5pPr>
            <a:lvl6pPr marL="4395978" algn="l" defTabSz="1758391" rtl="0" eaLnBrk="1" latinLnBrk="0" hangingPunct="1">
              <a:defRPr sz="2500" b="1" kern="1200">
                <a:solidFill>
                  <a:schemeClr val="tx1"/>
                </a:solidFill>
                <a:latin typeface="Arial" charset="0"/>
                <a:ea typeface="+mn-ea"/>
                <a:cs typeface="+mn-cs"/>
              </a:defRPr>
            </a:lvl6pPr>
            <a:lvl7pPr marL="5275174" algn="l" defTabSz="1758391" rtl="0" eaLnBrk="1" latinLnBrk="0" hangingPunct="1">
              <a:defRPr sz="2500" b="1" kern="1200">
                <a:solidFill>
                  <a:schemeClr val="tx1"/>
                </a:solidFill>
                <a:latin typeface="Arial" charset="0"/>
                <a:ea typeface="+mn-ea"/>
                <a:cs typeface="+mn-cs"/>
              </a:defRPr>
            </a:lvl7pPr>
            <a:lvl8pPr marL="6154369" algn="l" defTabSz="1758391" rtl="0" eaLnBrk="1" latinLnBrk="0" hangingPunct="1">
              <a:defRPr sz="2500" b="1" kern="1200">
                <a:solidFill>
                  <a:schemeClr val="tx1"/>
                </a:solidFill>
                <a:latin typeface="Arial" charset="0"/>
                <a:ea typeface="+mn-ea"/>
                <a:cs typeface="+mn-cs"/>
              </a:defRPr>
            </a:lvl8pPr>
            <a:lvl9pPr marL="7033565" algn="l" defTabSz="1758391" rtl="0" eaLnBrk="1" latinLnBrk="0" hangingPunct="1">
              <a:defRPr sz="2500" b="1" kern="1200">
                <a:solidFill>
                  <a:schemeClr val="tx1"/>
                </a:solidFill>
                <a:latin typeface="Arial" charset="0"/>
                <a:ea typeface="+mn-ea"/>
                <a:cs typeface="+mn-cs"/>
              </a:defRPr>
            </a:lvl9pPr>
          </a:lstStyle>
          <a:p>
            <a:pPr algn="r" eaLnBrk="1" hangingPunct="1"/>
            <a:r>
              <a:rPr lang="en-US" altLang="en-US" sz="1200" dirty="0">
                <a:effectLst>
                  <a:outerShdw blurRad="38100" dist="38100" dir="2700000" algn="tl">
                    <a:srgbClr val="000000">
                      <a:alpha val="43137"/>
                    </a:srgbClr>
                  </a:outerShdw>
                </a:effectLst>
              </a:rPr>
              <a:t>Hurricane Hunter (WC-130J Aircraft) Measurement</a:t>
            </a:r>
          </a:p>
        </p:txBody>
      </p:sp>
      <p:sp>
        <p:nvSpPr>
          <p:cNvPr id="14" name="TextBox 8"/>
          <p:cNvSpPr txBox="1">
            <a:spLocks noChangeArrowheads="1"/>
          </p:cNvSpPr>
          <p:nvPr/>
        </p:nvSpPr>
        <p:spPr bwMode="auto">
          <a:xfrm>
            <a:off x="4446360" y="4647650"/>
            <a:ext cx="3402717" cy="2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4" tIns="40817" rIns="81634" bIns="40817">
            <a:spAutoFit/>
          </a:bodyPr>
          <a:lstStyle>
            <a:defPPr>
              <a:defRPr lang="en-US"/>
            </a:defPPr>
            <a:lvl1pPr algn="l" rtl="0" fontAlgn="base">
              <a:spcBef>
                <a:spcPct val="0"/>
              </a:spcBef>
              <a:spcAft>
                <a:spcPct val="0"/>
              </a:spcAft>
              <a:defRPr sz="2500" b="1" kern="1200">
                <a:solidFill>
                  <a:schemeClr val="tx1"/>
                </a:solidFill>
                <a:latin typeface="Arial" charset="0"/>
                <a:ea typeface="+mn-ea"/>
                <a:cs typeface="+mn-cs"/>
              </a:defRPr>
            </a:lvl1pPr>
            <a:lvl2pPr marL="879196" algn="l" rtl="0" fontAlgn="base">
              <a:spcBef>
                <a:spcPct val="0"/>
              </a:spcBef>
              <a:spcAft>
                <a:spcPct val="0"/>
              </a:spcAft>
              <a:defRPr sz="2500" b="1" kern="1200">
                <a:solidFill>
                  <a:schemeClr val="tx1"/>
                </a:solidFill>
                <a:latin typeface="Arial" charset="0"/>
                <a:ea typeface="+mn-ea"/>
                <a:cs typeface="+mn-cs"/>
              </a:defRPr>
            </a:lvl2pPr>
            <a:lvl3pPr marL="1758391" algn="l" rtl="0" fontAlgn="base">
              <a:spcBef>
                <a:spcPct val="0"/>
              </a:spcBef>
              <a:spcAft>
                <a:spcPct val="0"/>
              </a:spcAft>
              <a:defRPr sz="2500" b="1" kern="1200">
                <a:solidFill>
                  <a:schemeClr val="tx1"/>
                </a:solidFill>
                <a:latin typeface="Arial" charset="0"/>
                <a:ea typeface="+mn-ea"/>
                <a:cs typeface="+mn-cs"/>
              </a:defRPr>
            </a:lvl3pPr>
            <a:lvl4pPr marL="2637587" algn="l" rtl="0" fontAlgn="base">
              <a:spcBef>
                <a:spcPct val="0"/>
              </a:spcBef>
              <a:spcAft>
                <a:spcPct val="0"/>
              </a:spcAft>
              <a:defRPr sz="2500" b="1" kern="1200">
                <a:solidFill>
                  <a:schemeClr val="tx1"/>
                </a:solidFill>
                <a:latin typeface="Arial" charset="0"/>
                <a:ea typeface="+mn-ea"/>
                <a:cs typeface="+mn-cs"/>
              </a:defRPr>
            </a:lvl4pPr>
            <a:lvl5pPr marL="3516782" algn="l" rtl="0" fontAlgn="base">
              <a:spcBef>
                <a:spcPct val="0"/>
              </a:spcBef>
              <a:spcAft>
                <a:spcPct val="0"/>
              </a:spcAft>
              <a:defRPr sz="2500" b="1" kern="1200">
                <a:solidFill>
                  <a:schemeClr val="tx1"/>
                </a:solidFill>
                <a:latin typeface="Arial" charset="0"/>
                <a:ea typeface="+mn-ea"/>
                <a:cs typeface="+mn-cs"/>
              </a:defRPr>
            </a:lvl5pPr>
            <a:lvl6pPr marL="4395978" algn="l" defTabSz="1758391" rtl="0" eaLnBrk="1" latinLnBrk="0" hangingPunct="1">
              <a:defRPr sz="2500" b="1" kern="1200">
                <a:solidFill>
                  <a:schemeClr val="tx1"/>
                </a:solidFill>
                <a:latin typeface="Arial" charset="0"/>
                <a:ea typeface="+mn-ea"/>
                <a:cs typeface="+mn-cs"/>
              </a:defRPr>
            </a:lvl6pPr>
            <a:lvl7pPr marL="5275174" algn="l" defTabSz="1758391" rtl="0" eaLnBrk="1" latinLnBrk="0" hangingPunct="1">
              <a:defRPr sz="2500" b="1" kern="1200">
                <a:solidFill>
                  <a:schemeClr val="tx1"/>
                </a:solidFill>
                <a:latin typeface="Arial" charset="0"/>
                <a:ea typeface="+mn-ea"/>
                <a:cs typeface="+mn-cs"/>
              </a:defRPr>
            </a:lvl7pPr>
            <a:lvl8pPr marL="6154369" algn="l" defTabSz="1758391" rtl="0" eaLnBrk="1" latinLnBrk="0" hangingPunct="1">
              <a:defRPr sz="2500" b="1" kern="1200">
                <a:solidFill>
                  <a:schemeClr val="tx1"/>
                </a:solidFill>
                <a:latin typeface="Arial" charset="0"/>
                <a:ea typeface="+mn-ea"/>
                <a:cs typeface="+mn-cs"/>
              </a:defRPr>
            </a:lvl8pPr>
            <a:lvl9pPr marL="7033565" algn="l" defTabSz="1758391" rtl="0" eaLnBrk="1" latinLnBrk="0" hangingPunct="1">
              <a:defRPr sz="2500" b="1" kern="1200">
                <a:solidFill>
                  <a:schemeClr val="tx1"/>
                </a:solidFill>
                <a:latin typeface="Arial" charset="0"/>
                <a:ea typeface="+mn-ea"/>
                <a:cs typeface="+mn-cs"/>
              </a:defRPr>
            </a:lvl9pPr>
          </a:lstStyle>
          <a:p>
            <a:pPr eaLnBrk="1" hangingPunct="1"/>
            <a:r>
              <a:rPr lang="en-US" altLang="en-US" sz="1200" dirty="0">
                <a:effectLst>
                  <a:outerShdw blurRad="38100" dist="38100" dir="2700000" algn="tl">
                    <a:srgbClr val="000000">
                      <a:alpha val="43137"/>
                    </a:srgbClr>
                  </a:outerShdw>
                </a:effectLst>
              </a:rPr>
              <a:t>CYGNSS 24-Hour Coverage Map</a:t>
            </a:r>
          </a:p>
        </p:txBody>
      </p:sp>
      <p:pic>
        <p:nvPicPr>
          <p:cNvPr id="4" name="2D_24H_CYGNSS_SLOW 25percent.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6225" r="5839"/>
          <a:stretch/>
        </p:blipFill>
        <p:spPr>
          <a:xfrm>
            <a:off x="4460832" y="2515818"/>
            <a:ext cx="4231994" cy="2095064"/>
          </a:xfrm>
          <a:prstGeom prst="rect">
            <a:avLst/>
          </a:prstGeom>
          <a:ln w="19050">
            <a:solidFill>
              <a:schemeClr val="tx1"/>
            </a:solidFill>
          </a:ln>
          <a:effectLst>
            <a:outerShdw blurRad="50800" dist="38100" dir="2700000" algn="tl" rotWithShape="0">
              <a:prstClr val="black">
                <a:alpha val="40000"/>
              </a:prstClr>
            </a:outerShdw>
          </a:effectLst>
        </p:spPr>
      </p:pic>
      <p:sp>
        <p:nvSpPr>
          <p:cNvPr id="8"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3</a:t>
            </a:fld>
            <a:endParaRPr lang="en-US" dirty="0"/>
          </a:p>
        </p:txBody>
      </p:sp>
    </p:spTree>
    <p:extLst>
      <p:ext uri="{BB962C8B-B14F-4D97-AF65-F5344CB8AC3E}">
        <p14:creationId xmlns:p14="http://schemas.microsoft.com/office/powerpoint/2010/main" val="191143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12000"/>
                    </a14:imgEffect>
                  </a14:imgLayer>
                </a14:imgProps>
              </a:ext>
              <a:ext uri="{28A0092B-C50C-407E-A947-70E740481C1C}">
                <a14:useLocalDpi xmlns:a14="http://schemas.microsoft.com/office/drawing/2010/main" val="0"/>
              </a:ext>
            </a:extLst>
          </a:blip>
          <a:srcRect l="11022" r="9542"/>
          <a:stretch/>
        </p:blipFill>
        <p:spPr>
          <a:xfrm>
            <a:off x="2756647" y="3471862"/>
            <a:ext cx="3784388" cy="1678842"/>
          </a:xfrm>
          <a:prstGeom prst="rect">
            <a:avLst/>
          </a:prstGeom>
        </p:spPr>
      </p:pic>
      <p:grpSp>
        <p:nvGrpSpPr>
          <p:cNvPr id="2" name="Group 5"/>
          <p:cNvGrpSpPr/>
          <p:nvPr/>
        </p:nvGrpSpPr>
        <p:grpSpPr>
          <a:xfrm>
            <a:off x="4452702" y="4118465"/>
            <a:ext cx="2842484" cy="831192"/>
            <a:chOff x="3562161" y="3653173"/>
            <a:chExt cx="2273987" cy="738837"/>
          </a:xfrm>
        </p:grpSpPr>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l="48974" t="80535" r="48086" b="16914"/>
            <a:stretch/>
          </p:blipFill>
          <p:spPr>
            <a:xfrm>
              <a:off x="3562161" y="3702131"/>
              <a:ext cx="215109" cy="116646"/>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421" y="3653173"/>
              <a:ext cx="2128727" cy="738837"/>
            </a:xfrm>
            <a:prstGeom prst="rect">
              <a:avLst/>
            </a:prstGeom>
          </p:spPr>
        </p:pic>
      </p:gr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9856" y="978581"/>
            <a:ext cx="6245365" cy="334122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8843" y="891285"/>
            <a:ext cx="5852171" cy="1135688"/>
          </a:xfrm>
          <a:prstGeom prst="rect">
            <a:avLst/>
          </a:prstGeom>
        </p:spPr>
      </p:pic>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l="33719"/>
          <a:stretch/>
        </p:blipFill>
        <p:spPr>
          <a:xfrm>
            <a:off x="3083221" y="0"/>
            <a:ext cx="6060781" cy="5143500"/>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828" y="3493189"/>
            <a:ext cx="2313436" cy="888799"/>
          </a:xfrm>
          <a:prstGeom prst="rect">
            <a:avLst/>
          </a:prstGeom>
        </p:spPr>
      </p:pic>
      <p:pic>
        <p:nvPicPr>
          <p:cNvPr id="10243" name="Picture 3"/>
          <p:cNvPicPr>
            <a:picLocks noChangeAspect="1" noChangeArrowheads="1"/>
          </p:cNvPicPr>
          <p:nvPr/>
        </p:nvPicPr>
        <p:blipFill>
          <a:blip r:embed="rId13" cstate="print"/>
          <a:srcRect/>
          <a:stretch>
            <a:fillRect/>
          </a:stretch>
        </p:blipFill>
        <p:spPr bwMode="auto">
          <a:xfrm>
            <a:off x="5416898" y="2571750"/>
            <a:ext cx="2965102" cy="1738313"/>
          </a:xfrm>
          <a:prstGeom prst="rect">
            <a:avLst/>
          </a:prstGeom>
          <a:ln w="19050">
            <a:solidFill>
              <a:srgbClr val="0066FF"/>
            </a:solidFill>
          </a:ln>
          <a:effectLst>
            <a:outerShdw blurRad="292100" dist="139700" dir="2700000" algn="tl" rotWithShape="0">
              <a:srgbClr val="333333">
                <a:alpha val="65000"/>
              </a:srgbClr>
            </a:outerShdw>
          </a:effectLst>
        </p:spPr>
      </p:pic>
      <p:pic>
        <p:nvPicPr>
          <p:cNvPr id="18" name="Picture 2" descr="http://coastal-spas.com/hp_wordpress/wp-content/uploads/2012/03/diet-fullmoon-water-reflection.jpg"/>
          <p:cNvPicPr>
            <a:picLocks noChangeAspect="1" noChangeArrowheads="1"/>
          </p:cNvPicPr>
          <p:nvPr/>
        </p:nvPicPr>
        <p:blipFill>
          <a:blip r:embed="rId14" cstate="print"/>
          <a:srcRect/>
          <a:stretch>
            <a:fillRect/>
          </a:stretch>
        </p:blipFill>
        <p:spPr bwMode="auto">
          <a:xfrm>
            <a:off x="926268" y="1809513"/>
            <a:ext cx="2210488" cy="1524474"/>
          </a:xfrm>
          <a:prstGeom prst="rect">
            <a:avLst/>
          </a:prstGeom>
          <a:ln w="19050">
            <a:solidFill>
              <a:srgbClr val="0066FF"/>
            </a:solidFill>
          </a:ln>
          <a:effectLst>
            <a:outerShdw blurRad="292100" dist="139700" dir="2700000" algn="tl" rotWithShape="0">
              <a:srgbClr val="333333">
                <a:alpha val="65000"/>
              </a:srgbClr>
            </a:outerShdw>
          </a:effectLst>
        </p:spPr>
      </p:pic>
      <p:pic>
        <p:nvPicPr>
          <p:cNvPr id="17" name="Picture 4" descr="http://www.ranchomurieta.com/files/images/moon_reflection_lake.jpg"/>
          <p:cNvPicPr>
            <a:picLocks noChangeAspect="1" noChangeArrowheads="1"/>
          </p:cNvPicPr>
          <p:nvPr/>
        </p:nvPicPr>
        <p:blipFill>
          <a:blip r:embed="rId15" cstate="print"/>
          <a:srcRect/>
          <a:stretch>
            <a:fillRect/>
          </a:stretch>
        </p:blipFill>
        <p:spPr bwMode="auto">
          <a:xfrm>
            <a:off x="402388" y="2949249"/>
            <a:ext cx="2354259" cy="1682225"/>
          </a:xfrm>
          <a:prstGeom prst="rect">
            <a:avLst/>
          </a:prstGeom>
          <a:ln w="19050">
            <a:solidFill>
              <a:srgbClr val="0066FF"/>
            </a:solidFill>
          </a:ln>
          <a:effectLst>
            <a:outerShdw blurRad="292100" dist="139700" dir="2700000" algn="tl" rotWithShape="0">
              <a:srgbClr val="333333">
                <a:alpha val="65000"/>
              </a:srgbClr>
            </a:outerShdw>
          </a:effectLst>
        </p:spPr>
      </p:pic>
      <p:sp>
        <p:nvSpPr>
          <p:cNvPr id="1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4</a:t>
            </a:fld>
            <a:endParaRPr lang="en-US" dirty="0"/>
          </a:p>
        </p:txBody>
      </p:sp>
    </p:spTree>
    <p:custDataLst>
      <p:tags r:id="rId1"/>
    </p:custDataLst>
    <p:extLst>
      <p:ext uri="{BB962C8B-B14F-4D97-AF65-F5344CB8AC3E}">
        <p14:creationId xmlns:p14="http://schemas.microsoft.com/office/powerpoint/2010/main" val="371354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
                                        <p:tgtEl>
                                          <p:spTgt spid="15"/>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53"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6" presetClass="entr" presetSubtype="32" fill="hold" nodeType="with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circle(out)">
                                      <p:cBhvr>
                                        <p:cTn id="30" dur="5000"/>
                                        <p:tgtEl>
                                          <p:spTgt spid="7"/>
                                        </p:tgtEl>
                                      </p:cBhvr>
                                    </p:animEffect>
                                  </p:childTnLst>
                                </p:cTn>
                              </p:par>
                              <p:par>
                                <p:cTn id="31" presetID="10" presetClass="entr" presetSubtype="0" fill="hold"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22" presetClass="entr" presetSubtype="4" fill="hold" nodeType="withEffect">
                                  <p:stCondLst>
                                    <p:cond delay="150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2000"/>
                                        <p:tgtEl>
                                          <p:spTgt spid="5"/>
                                        </p:tgtEl>
                                      </p:cBhvr>
                                    </p:animEffect>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1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0243"/>
                                        </p:tgtEl>
                                        <p:attrNameLst>
                                          <p:attrName>style.visibility</p:attrName>
                                        </p:attrNameLst>
                                      </p:cBhvr>
                                      <p:to>
                                        <p:strVal val="visible"/>
                                      </p:to>
                                    </p:set>
                                    <p:anim calcmode="lin" valueType="num">
                                      <p:cBhvr>
                                        <p:cTn id="45" dur="500" fill="hold"/>
                                        <p:tgtEl>
                                          <p:spTgt spid="10243"/>
                                        </p:tgtEl>
                                        <p:attrNameLst>
                                          <p:attrName>ppt_w</p:attrName>
                                        </p:attrNameLst>
                                      </p:cBhvr>
                                      <p:tavLst>
                                        <p:tav tm="0">
                                          <p:val>
                                            <p:fltVal val="0"/>
                                          </p:val>
                                        </p:tav>
                                        <p:tav tm="100000">
                                          <p:val>
                                            <p:strVal val="#ppt_w"/>
                                          </p:val>
                                        </p:tav>
                                      </p:tavLst>
                                    </p:anim>
                                    <p:anim calcmode="lin" valueType="num">
                                      <p:cBhvr>
                                        <p:cTn id="46" dur="500" fill="hold"/>
                                        <p:tgtEl>
                                          <p:spTgt spid="10243"/>
                                        </p:tgtEl>
                                        <p:attrNameLst>
                                          <p:attrName>ppt_h</p:attrName>
                                        </p:attrNameLst>
                                      </p:cBhvr>
                                      <p:tavLst>
                                        <p:tav tm="0">
                                          <p:val>
                                            <p:fltVal val="0"/>
                                          </p:val>
                                        </p:tav>
                                        <p:tav tm="100000">
                                          <p:val>
                                            <p:strVal val="#ppt_h"/>
                                          </p:val>
                                        </p:tav>
                                      </p:tavLst>
                                    </p:anim>
                                    <p:animEffect transition="in" filter="fade">
                                      <p:cBhvr>
                                        <p:cTn id="4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Launch and Early Operations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0151"/>
            <a:ext cx="5715000" cy="3394472"/>
          </a:xfrm>
        </p:spPr>
        <p:txBody>
          <a:bodyPr>
            <a:normAutofit fontScale="92500" lnSpcReduction="10000"/>
          </a:bodyPr>
          <a:lstStyle/>
          <a:p>
            <a:r>
              <a:rPr lang="en-US" b="1" dirty="0" smtClean="0"/>
              <a:t>Launched December 15, 2016</a:t>
            </a:r>
          </a:p>
          <a:p>
            <a:pPr lvl="1"/>
            <a:r>
              <a:rPr lang="en-US" b="1" dirty="0" smtClean="0"/>
              <a:t>Second attempt</a:t>
            </a:r>
          </a:p>
          <a:p>
            <a:r>
              <a:rPr lang="en-US" b="1" dirty="0" smtClean="0"/>
              <a:t>Two 13-hour shifts for initial two weeks</a:t>
            </a:r>
          </a:p>
          <a:p>
            <a:r>
              <a:rPr lang="en-US" b="1" dirty="0" smtClean="0"/>
              <a:t> SwRI</a:t>
            </a:r>
            <a:r>
              <a:rPr lang="en-US" b="1" dirty="0"/>
              <a:t>:</a:t>
            </a:r>
            <a:r>
              <a:rPr lang="en-US" b="1" dirty="0" smtClean="0"/>
              <a:t> </a:t>
            </a:r>
          </a:p>
          <a:p>
            <a:pPr lvl="1"/>
            <a:r>
              <a:rPr lang="en-US" b="1" dirty="0" smtClean="0"/>
              <a:t>First Built Satellite[s]</a:t>
            </a:r>
          </a:p>
          <a:p>
            <a:pPr lvl="1"/>
            <a:r>
              <a:rPr lang="en-US" b="1" dirty="0"/>
              <a:t>F</a:t>
            </a:r>
            <a:r>
              <a:rPr lang="en-US" b="1" dirty="0" smtClean="0"/>
              <a:t>irst Mission Operations Center</a:t>
            </a:r>
            <a:endParaRPr lang="en-US" b="1" dirty="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5</a:t>
            </a:fld>
            <a:endParaRPr lang="en-US" dirty="0"/>
          </a:p>
        </p:txBody>
      </p:sp>
      <p:pic>
        <p:nvPicPr>
          <p:cNvPr id="5" name="Picture 5" descr="O:\CC25\CC25\2017_Annual_Meeting\2nd_Group_After Break\2_Exploration_&amp;_Discovery\3_Susan_Pope\orbital_takeoff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87"/>
          <a:stretch/>
        </p:blipFill>
        <p:spPr bwMode="auto">
          <a:xfrm>
            <a:off x="6637456" y="1197831"/>
            <a:ext cx="2133600" cy="1527741"/>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637456" y="2766898"/>
            <a:ext cx="2026527" cy="461665"/>
          </a:xfrm>
          <a:prstGeom prst="rect">
            <a:avLst/>
          </a:prstGeom>
        </p:spPr>
        <p:txBody>
          <a:bodyPr wrap="square">
            <a:spAutoFit/>
          </a:bodyPr>
          <a:lstStyle/>
          <a:p>
            <a:r>
              <a:rPr lang="en-US" altLang="en-US" sz="1200" dirty="0">
                <a:effectLst>
                  <a:outerShdw blurRad="38100" dist="38100" dir="2700000" algn="tl">
                    <a:srgbClr val="000000">
                      <a:alpha val="43137"/>
                    </a:srgbClr>
                  </a:outerShdw>
                </a:effectLst>
              </a:rPr>
              <a:t>December 2016 – Pegasus Rocket on L-1011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228563"/>
            <a:ext cx="2683570" cy="1509508"/>
          </a:xfrm>
          <a:prstGeom prst="rect">
            <a:avLst/>
          </a:prstGeom>
        </p:spPr>
      </p:pic>
    </p:spTree>
    <p:extLst>
      <p:ext uri="{BB962C8B-B14F-4D97-AF65-F5344CB8AC3E}">
        <p14:creationId xmlns:p14="http://schemas.microsoft.com/office/powerpoint/2010/main" val="91060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Original Plan: Nadir in 4 days</a:t>
            </a:r>
          </a:p>
          <a:p>
            <a:pPr lvl="1"/>
            <a:r>
              <a:rPr lang="en-US" b="1" dirty="0" smtClean="0"/>
              <a:t>Ended up being 1.5 months</a:t>
            </a:r>
          </a:p>
          <a:p>
            <a:r>
              <a:rPr lang="en-US" b="1" dirty="0" smtClean="0"/>
              <a:t>Flexibility and Automation were key</a:t>
            </a:r>
          </a:p>
          <a:p>
            <a:pPr lvl="1"/>
            <a:r>
              <a:rPr lang="en-US" b="1" dirty="0" smtClean="0"/>
              <a:t>Unstaffed contacts</a:t>
            </a:r>
          </a:p>
          <a:p>
            <a:pPr lvl="1"/>
            <a:r>
              <a:rPr lang="en-US" b="1" dirty="0" smtClean="0"/>
              <a:t>Unique idle pattern with Automatic </a:t>
            </a:r>
            <a:r>
              <a:rPr lang="en-US" b="1" dirty="0"/>
              <a:t>P</a:t>
            </a:r>
            <a:r>
              <a:rPr lang="en-US" b="1" dirty="0" smtClean="0"/>
              <a:t>layback even in Safe Mode</a:t>
            </a:r>
          </a:p>
          <a:p>
            <a:pPr lvl="1"/>
            <a:r>
              <a:rPr lang="en-US" b="1" dirty="0" smtClean="0"/>
              <a:t>Fault Detection and Correction Onboard</a:t>
            </a:r>
          </a:p>
          <a:p>
            <a:r>
              <a:rPr lang="en-US" b="1" dirty="0" smtClean="0"/>
              <a:t>CYGNSS satellites are all slightly unique</a:t>
            </a:r>
          </a:p>
          <a:p>
            <a:pPr lvl="1"/>
            <a:r>
              <a:rPr lang="en-US" b="1" dirty="0" smtClean="0"/>
              <a:t>But on the whole they are extremely similar</a:t>
            </a:r>
            <a:endParaRPr lang="en-US" b="1" dirty="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6</a:t>
            </a:fld>
            <a:endParaRPr lang="en-US" dirty="0"/>
          </a:p>
        </p:txBody>
      </p:sp>
    </p:spTree>
    <p:extLst>
      <p:ext uri="{BB962C8B-B14F-4D97-AF65-F5344CB8AC3E}">
        <p14:creationId xmlns:p14="http://schemas.microsoft.com/office/powerpoint/2010/main" val="2343466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Operations </a:t>
            </a:r>
            <a:r>
              <a:rPr lang="en-US" dirty="0" smtClean="0"/>
              <a:t>Concept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48 Hour Cadence Between contacts for each satellite</a:t>
            </a:r>
          </a:p>
          <a:p>
            <a:pPr lvl="1"/>
            <a:r>
              <a:rPr lang="en-US" b="1" dirty="0" smtClean="0"/>
              <a:t>Data downlink is Automatic</a:t>
            </a:r>
          </a:p>
          <a:p>
            <a:r>
              <a:rPr lang="en-US" dirty="0" smtClean="0"/>
              <a:t>Nominal s</a:t>
            </a:r>
            <a:r>
              <a:rPr lang="en-US" b="1" dirty="0" smtClean="0"/>
              <a:t>cience data always recording once enabled unless a </a:t>
            </a:r>
            <a:r>
              <a:rPr lang="en-US" b="1" dirty="0" err="1" smtClean="0"/>
              <a:t>safing</a:t>
            </a:r>
            <a:r>
              <a:rPr lang="en-US" b="1" dirty="0" smtClean="0"/>
              <a:t> event occurs</a:t>
            </a:r>
          </a:p>
          <a:p>
            <a:r>
              <a:rPr lang="en-US" b="1" dirty="0" smtClean="0"/>
              <a:t>No Propulsion</a:t>
            </a:r>
          </a:p>
          <a:p>
            <a:r>
              <a:rPr lang="en-US" b="1" dirty="0" smtClean="0"/>
              <a:t>High Drag Maneuvers to Configure Constellation</a:t>
            </a:r>
          </a:p>
          <a:p>
            <a:r>
              <a:rPr lang="en-US" b="1" dirty="0" smtClean="0"/>
              <a:t>Minimal daily tasking needed for Operations</a:t>
            </a:r>
          </a:p>
          <a:p>
            <a:r>
              <a:rPr lang="en-US" b="1" dirty="0" smtClean="0"/>
              <a:t>Command Uploads at 1/week cadence with 2 week duration</a:t>
            </a:r>
          </a:p>
          <a:p>
            <a:r>
              <a:rPr lang="en-US" b="1" dirty="0" smtClean="0"/>
              <a:t>One Science Pointing Mode: Nadir</a:t>
            </a:r>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7</a:t>
            </a:fld>
            <a:endParaRPr lang="en-US" dirty="0"/>
          </a:p>
        </p:txBody>
      </p:sp>
    </p:spTree>
    <p:extLst>
      <p:ext uri="{BB962C8B-B14F-4D97-AF65-F5344CB8AC3E}">
        <p14:creationId xmlns:p14="http://schemas.microsoft.com/office/powerpoint/2010/main" val="363933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Operations Concept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24 </a:t>
            </a:r>
            <a:r>
              <a:rPr lang="en-US" dirty="0"/>
              <a:t>Hour Cadence Between contacts for each satellite</a:t>
            </a:r>
          </a:p>
          <a:p>
            <a:pPr lvl="1"/>
            <a:r>
              <a:rPr lang="en-US" dirty="0"/>
              <a:t>Data downlink is Automatic</a:t>
            </a:r>
          </a:p>
          <a:p>
            <a:r>
              <a:rPr lang="en-US" dirty="0" smtClean="0"/>
              <a:t>High </a:t>
            </a:r>
            <a:r>
              <a:rPr lang="en-US" dirty="0"/>
              <a:t>Drag Maneuvers </a:t>
            </a:r>
            <a:r>
              <a:rPr lang="en-US" dirty="0" smtClean="0"/>
              <a:t>only to avoid collision</a:t>
            </a:r>
            <a:endParaRPr lang="en-US" dirty="0"/>
          </a:p>
          <a:p>
            <a:r>
              <a:rPr lang="en-US" dirty="0" smtClean="0"/>
              <a:t>Frequent activity updates from SOC for additional science (Active Storms, Flooding, Calibration)</a:t>
            </a:r>
            <a:endParaRPr lang="en-US" dirty="0"/>
          </a:p>
          <a:p>
            <a:r>
              <a:rPr lang="en-US" dirty="0"/>
              <a:t>Command Uploads at </a:t>
            </a:r>
            <a:r>
              <a:rPr lang="en-US" dirty="0" smtClean="0"/>
              <a:t>1-3/week </a:t>
            </a:r>
            <a:r>
              <a:rPr lang="en-US" dirty="0"/>
              <a:t>cadence with 2 week duration</a:t>
            </a:r>
          </a:p>
          <a:p>
            <a:r>
              <a:rPr lang="en-US" dirty="0"/>
              <a:t>One Science Pointing Mode: </a:t>
            </a:r>
            <a:r>
              <a:rPr lang="en-US" dirty="0" smtClean="0"/>
              <a:t>Nadir (with 90deg Yaw for Calibration)</a:t>
            </a:r>
            <a:endParaRPr lang="en-US" dirty="0"/>
          </a:p>
        </p:txBody>
      </p:sp>
    </p:spTree>
    <p:extLst>
      <p:ext uri="{BB962C8B-B14F-4D97-AF65-F5344CB8AC3E}">
        <p14:creationId xmlns:p14="http://schemas.microsoft.com/office/powerpoint/2010/main" val="241034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Planning</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Special Science Requests</a:t>
            </a:r>
          </a:p>
          <a:p>
            <a:pPr lvl="1"/>
            <a:r>
              <a:rPr lang="en-US" b="1" dirty="0" smtClean="0"/>
              <a:t>Additional Data taken over Tropical Cyclones in concert with NOAA hurricane plane flights</a:t>
            </a:r>
          </a:p>
          <a:p>
            <a:r>
              <a:rPr lang="en-US" b="1" dirty="0" smtClean="0"/>
              <a:t>MOC/Engineering Requests</a:t>
            </a:r>
          </a:p>
          <a:p>
            <a:pPr lvl="1"/>
            <a:r>
              <a:rPr lang="en-US" b="1" dirty="0" smtClean="0"/>
              <a:t>Radiation Effects</a:t>
            </a:r>
          </a:p>
          <a:p>
            <a:pPr lvl="1"/>
            <a:r>
              <a:rPr lang="en-US" b="1" dirty="0" smtClean="0"/>
              <a:t>Updating Onboard Macros</a:t>
            </a:r>
          </a:p>
          <a:p>
            <a:r>
              <a:rPr lang="en-US" b="1" dirty="0" smtClean="0"/>
              <a:t>Flight Dynamics</a:t>
            </a:r>
          </a:p>
          <a:p>
            <a:pPr lvl="1"/>
            <a:r>
              <a:rPr lang="en-US" b="1" dirty="0" smtClean="0"/>
              <a:t>Collision Avoidance</a:t>
            </a:r>
          </a:p>
          <a:p>
            <a:pPr lvl="1"/>
            <a:r>
              <a:rPr lang="en-US" b="1" dirty="0" smtClean="0"/>
              <a:t>Constellation Configuration </a:t>
            </a:r>
          </a:p>
          <a:p>
            <a:r>
              <a:rPr lang="en-US" dirty="0" smtClean="0"/>
              <a:t>Recovery After a </a:t>
            </a:r>
            <a:r>
              <a:rPr lang="en-US" dirty="0" err="1" smtClean="0"/>
              <a:t>Safing</a:t>
            </a:r>
            <a:r>
              <a:rPr lang="en-US" dirty="0" smtClean="0"/>
              <a:t> Event</a:t>
            </a:r>
          </a:p>
          <a:p>
            <a:pPr lvl="1"/>
            <a:r>
              <a:rPr lang="en-US" b="1" dirty="0" smtClean="0"/>
              <a:t>1-2 days; Additional 2-3 passes depending upon cause</a:t>
            </a:r>
          </a:p>
          <a:p>
            <a:pPr lvl="1"/>
            <a:r>
              <a:rPr lang="en-US" dirty="0" smtClean="0"/>
              <a:t>Ground-based automatic data downlink around the event</a:t>
            </a:r>
            <a:endParaRPr lang="en-US" b="1" dirty="0"/>
          </a:p>
        </p:txBody>
      </p:sp>
      <p:sp>
        <p:nvSpPr>
          <p:cNvPr id="4" name="Slide Number Placeholder 5"/>
          <p:cNvSpPr>
            <a:spLocks noGrp="1"/>
          </p:cNvSpPr>
          <p:nvPr>
            <p:ph type="sldNum" sz="quarter" idx="12"/>
          </p:nvPr>
        </p:nvSpPr>
        <p:spPr>
          <a:xfrm>
            <a:off x="6553200" y="4767264"/>
            <a:ext cx="2133600" cy="273844"/>
          </a:xfrm>
        </p:spPr>
        <p:txBody>
          <a:bodyPr/>
          <a:lstStyle/>
          <a:p>
            <a:fld id="{589D0503-7B51-40D5-A3AD-CB37E38C5544}" type="slidenum">
              <a:rPr lang="en-US" smtClean="0"/>
              <a:t>9</a:t>
            </a:fld>
            <a:endParaRPr lang="en-US" dirty="0"/>
          </a:p>
        </p:txBody>
      </p:sp>
    </p:spTree>
    <p:extLst>
      <p:ext uri="{BB962C8B-B14F-4D97-AF65-F5344CB8AC3E}">
        <p14:creationId xmlns:p14="http://schemas.microsoft.com/office/powerpoint/2010/main" val="19519302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8|16.2|20.9"/>
</p:tagLst>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TotalTime>
  <Words>901</Words>
  <Application>Microsoft Office PowerPoint</Application>
  <PresentationFormat>On-screen Show (16:9)</PresentationFormat>
  <Paragraphs>141</Paragraphs>
  <Slides>22</Slides>
  <Notes>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CYGNSS Operations: Managing a Constellation of 8 Micro-satellites in Low Earth Orbit  </vt:lpstr>
      <vt:lpstr>Outline</vt:lpstr>
      <vt:lpstr>CYGNSS Science Advancements</vt:lpstr>
      <vt:lpstr>PowerPoint Presentation</vt:lpstr>
      <vt:lpstr>Launch and Early Operations</vt:lpstr>
      <vt:lpstr>Commissioning</vt:lpstr>
      <vt:lpstr>Original Operations Concept</vt:lpstr>
      <vt:lpstr>Updated Operations Concept</vt:lpstr>
      <vt:lpstr>Mission Planning</vt:lpstr>
      <vt:lpstr>Mission Planning Calendar</vt:lpstr>
      <vt:lpstr>Planning Information Flow</vt:lpstr>
      <vt:lpstr>SIMPL</vt:lpstr>
      <vt:lpstr>Command and Control</vt:lpstr>
      <vt:lpstr>Real-Time Data Flow</vt:lpstr>
      <vt:lpstr>Data Processing</vt:lpstr>
      <vt:lpstr>DP Procedure</vt:lpstr>
      <vt:lpstr>Automation</vt:lpstr>
      <vt:lpstr>Additional Information</vt:lpstr>
      <vt:lpstr>CYGNSS Data From Flight</vt:lpstr>
      <vt:lpstr>Soil Moisture Applications</vt:lpstr>
      <vt:lpstr>Conclusions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Redfern</dc:creator>
  <cp:lastModifiedBy>Jillian Redfern</cp:lastModifiedBy>
  <cp:revision>54</cp:revision>
  <dcterms:created xsi:type="dcterms:W3CDTF">2017-09-13T17:54:44Z</dcterms:created>
  <dcterms:modified xsi:type="dcterms:W3CDTF">2019-05-01T23:56:19Z</dcterms:modified>
</cp:coreProperties>
</file>